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65" r:id="rId3"/>
    <p:sldId id="257" r:id="rId4"/>
    <p:sldId id="258" r:id="rId5"/>
    <p:sldId id="327" r:id="rId6"/>
    <p:sldId id="316" r:id="rId7"/>
    <p:sldId id="289" r:id="rId8"/>
    <p:sldId id="317" r:id="rId9"/>
    <p:sldId id="318" r:id="rId10"/>
    <p:sldId id="319" r:id="rId11"/>
    <p:sldId id="320" r:id="rId12"/>
    <p:sldId id="321" r:id="rId13"/>
    <p:sldId id="323" r:id="rId14"/>
    <p:sldId id="324" r:id="rId15"/>
    <p:sldId id="325" r:id="rId16"/>
    <p:sldId id="291" r:id="rId17"/>
    <p:sldId id="328" r:id="rId18"/>
    <p:sldId id="326" r:id="rId19"/>
    <p:sldId id="292" r:id="rId20"/>
    <p:sldId id="329" r:id="rId21"/>
    <p:sldId id="330" r:id="rId22"/>
    <p:sldId id="331" r:id="rId23"/>
    <p:sldId id="332" r:id="rId24"/>
    <p:sldId id="333" r:id="rId25"/>
    <p:sldId id="335" r:id="rId26"/>
    <p:sldId id="337" r:id="rId27"/>
    <p:sldId id="334" r:id="rId28"/>
    <p:sldId id="339" r:id="rId29"/>
    <p:sldId id="338" r:id="rId30"/>
    <p:sldId id="336" r:id="rId31"/>
    <p:sldId id="341" r:id="rId32"/>
    <p:sldId id="355" r:id="rId33"/>
    <p:sldId id="342" r:id="rId34"/>
    <p:sldId id="343" r:id="rId35"/>
    <p:sldId id="356" r:id="rId36"/>
    <p:sldId id="346" r:id="rId37"/>
    <p:sldId id="358" r:id="rId38"/>
    <p:sldId id="359" r:id="rId39"/>
    <p:sldId id="357" r:id="rId40"/>
    <p:sldId id="360" r:id="rId41"/>
    <p:sldId id="362" r:id="rId42"/>
    <p:sldId id="361" r:id="rId43"/>
    <p:sldId id="363" r:id="rId44"/>
    <p:sldId id="340" r:id="rId45"/>
    <p:sldId id="345" r:id="rId46"/>
    <p:sldId id="347" r:id="rId47"/>
    <p:sldId id="349" r:id="rId48"/>
    <p:sldId id="350" r:id="rId49"/>
    <p:sldId id="351" r:id="rId50"/>
    <p:sldId id="348" r:id="rId51"/>
    <p:sldId id="352" r:id="rId52"/>
    <p:sldId id="353" r:id="rId53"/>
    <p:sldId id="364" r:id="rId54"/>
    <p:sldId id="354"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p:restoredTop sz="94643"/>
  </p:normalViewPr>
  <p:slideViewPr>
    <p:cSldViewPr snapToGrid="0" snapToObjects="1">
      <p:cViewPr varScale="1">
        <p:scale>
          <a:sx n="93" d="100"/>
          <a:sy n="93" d="100"/>
        </p:scale>
        <p:origin x="216"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EF12B-6938-4741-ADD1-21FCD36B34D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02C85A2-0B89-8449-85EE-47AE9366399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DA0719-8838-4A41-B38D-266453F9447D}"/>
              </a:ext>
            </a:extLst>
          </p:cNvPr>
          <p:cNvSpPr>
            <a:spLocks noGrp="1"/>
          </p:cNvSpPr>
          <p:nvPr>
            <p:ph type="dt" sz="half" idx="10"/>
          </p:nvPr>
        </p:nvSpPr>
        <p:spPr/>
        <p:txBody>
          <a:bodyPr/>
          <a:lstStyle/>
          <a:p>
            <a:fld id="{5AA35F91-C549-C747-B2D5-54232BFDD63D}" type="datetimeFigureOut">
              <a:rPr lang="en-US" smtClean="0"/>
              <a:t>6/12/20</a:t>
            </a:fld>
            <a:endParaRPr lang="en-US"/>
          </a:p>
        </p:txBody>
      </p:sp>
      <p:sp>
        <p:nvSpPr>
          <p:cNvPr id="5" name="Footer Placeholder 4">
            <a:extLst>
              <a:ext uri="{FF2B5EF4-FFF2-40B4-BE49-F238E27FC236}">
                <a16:creationId xmlns:a16="http://schemas.microsoft.com/office/drawing/2014/main" id="{854F0FCF-D599-1947-BE80-732B535DBE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38B4C3-FC8C-824B-8806-69DDFE0FA7AF}"/>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2551960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F8D3-8BEA-D043-828C-0E0B28B0C5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7903C5-816E-2948-A187-B32104C410B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DF57E-2651-7740-AF2B-7411ED0D1031}"/>
              </a:ext>
            </a:extLst>
          </p:cNvPr>
          <p:cNvSpPr>
            <a:spLocks noGrp="1"/>
          </p:cNvSpPr>
          <p:nvPr>
            <p:ph type="dt" sz="half" idx="10"/>
          </p:nvPr>
        </p:nvSpPr>
        <p:spPr/>
        <p:txBody>
          <a:bodyPr/>
          <a:lstStyle/>
          <a:p>
            <a:fld id="{5AA35F91-C549-C747-B2D5-54232BFDD63D}" type="datetimeFigureOut">
              <a:rPr lang="en-US" smtClean="0"/>
              <a:t>6/12/20</a:t>
            </a:fld>
            <a:endParaRPr lang="en-US"/>
          </a:p>
        </p:txBody>
      </p:sp>
      <p:sp>
        <p:nvSpPr>
          <p:cNvPr id="5" name="Footer Placeholder 4">
            <a:extLst>
              <a:ext uri="{FF2B5EF4-FFF2-40B4-BE49-F238E27FC236}">
                <a16:creationId xmlns:a16="http://schemas.microsoft.com/office/drawing/2014/main" id="{992FD90E-A7FF-3647-9A4B-CDB5701A9A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032889-C2C6-5944-9BF2-411DA5BB026B}"/>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18738869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FC5BBD-11EE-4847-912A-2C7C13CB01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7019C47-AB09-BC41-ACDA-A1D96A0A619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F26B34E-018D-0049-B8EA-F197F6A7D980}"/>
              </a:ext>
            </a:extLst>
          </p:cNvPr>
          <p:cNvSpPr>
            <a:spLocks noGrp="1"/>
          </p:cNvSpPr>
          <p:nvPr>
            <p:ph type="dt" sz="half" idx="10"/>
          </p:nvPr>
        </p:nvSpPr>
        <p:spPr/>
        <p:txBody>
          <a:bodyPr/>
          <a:lstStyle/>
          <a:p>
            <a:fld id="{5AA35F91-C549-C747-B2D5-54232BFDD63D}" type="datetimeFigureOut">
              <a:rPr lang="en-US" smtClean="0"/>
              <a:t>6/12/20</a:t>
            </a:fld>
            <a:endParaRPr lang="en-US"/>
          </a:p>
        </p:txBody>
      </p:sp>
      <p:sp>
        <p:nvSpPr>
          <p:cNvPr id="5" name="Footer Placeholder 4">
            <a:extLst>
              <a:ext uri="{FF2B5EF4-FFF2-40B4-BE49-F238E27FC236}">
                <a16:creationId xmlns:a16="http://schemas.microsoft.com/office/drawing/2014/main" id="{8EF21314-0840-AB4D-8975-E49A386E9F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3C8DBB-DDCB-1A44-9D7E-061A13B3538A}"/>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29780817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621D4-ECAC-3841-91F9-E8AF60B0C3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86E143-333F-6242-9F45-60C9BF8966D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1A9B5-2852-6B46-B27D-15507C31F18D}"/>
              </a:ext>
            </a:extLst>
          </p:cNvPr>
          <p:cNvSpPr>
            <a:spLocks noGrp="1"/>
          </p:cNvSpPr>
          <p:nvPr>
            <p:ph type="dt" sz="half" idx="10"/>
          </p:nvPr>
        </p:nvSpPr>
        <p:spPr/>
        <p:txBody>
          <a:bodyPr/>
          <a:lstStyle/>
          <a:p>
            <a:fld id="{5AA35F91-C549-C747-B2D5-54232BFDD63D}" type="datetimeFigureOut">
              <a:rPr lang="en-US" smtClean="0"/>
              <a:t>6/12/20</a:t>
            </a:fld>
            <a:endParaRPr lang="en-US"/>
          </a:p>
        </p:txBody>
      </p:sp>
      <p:sp>
        <p:nvSpPr>
          <p:cNvPr id="5" name="Footer Placeholder 4">
            <a:extLst>
              <a:ext uri="{FF2B5EF4-FFF2-40B4-BE49-F238E27FC236}">
                <a16:creationId xmlns:a16="http://schemas.microsoft.com/office/drawing/2014/main" id="{E8F654EC-6D0F-8240-9C64-E3D1491172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F5207-7CEA-DC40-88EC-BC838DD66DC0}"/>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30759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0D2AB-140F-6D41-91CC-348DCD99FE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6C0BC8D-2A87-3748-8800-A6F0359C70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83DA644-8F12-0449-8738-AD3222E69C34}"/>
              </a:ext>
            </a:extLst>
          </p:cNvPr>
          <p:cNvSpPr>
            <a:spLocks noGrp="1"/>
          </p:cNvSpPr>
          <p:nvPr>
            <p:ph type="dt" sz="half" idx="10"/>
          </p:nvPr>
        </p:nvSpPr>
        <p:spPr/>
        <p:txBody>
          <a:bodyPr/>
          <a:lstStyle/>
          <a:p>
            <a:fld id="{5AA35F91-C549-C747-B2D5-54232BFDD63D}" type="datetimeFigureOut">
              <a:rPr lang="en-US" smtClean="0"/>
              <a:t>6/12/20</a:t>
            </a:fld>
            <a:endParaRPr lang="en-US"/>
          </a:p>
        </p:txBody>
      </p:sp>
      <p:sp>
        <p:nvSpPr>
          <p:cNvPr id="5" name="Footer Placeholder 4">
            <a:extLst>
              <a:ext uri="{FF2B5EF4-FFF2-40B4-BE49-F238E27FC236}">
                <a16:creationId xmlns:a16="http://schemas.microsoft.com/office/drawing/2014/main" id="{50336432-6915-5646-990C-CDC08C576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9CA52A-216A-644A-8163-1F13BD4BD9C4}"/>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1216100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091E1-C99D-EA47-AC58-E2D2DB21CCC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C742A9-8FFF-BB48-8AA3-BD169888BE8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462EF4-F3C6-B847-93E7-77061D7AB72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1A5BFEC-AE12-2447-A4EA-48C06077E6CF}"/>
              </a:ext>
            </a:extLst>
          </p:cNvPr>
          <p:cNvSpPr>
            <a:spLocks noGrp="1"/>
          </p:cNvSpPr>
          <p:nvPr>
            <p:ph type="dt" sz="half" idx="10"/>
          </p:nvPr>
        </p:nvSpPr>
        <p:spPr/>
        <p:txBody>
          <a:bodyPr/>
          <a:lstStyle/>
          <a:p>
            <a:fld id="{5AA35F91-C549-C747-B2D5-54232BFDD63D}" type="datetimeFigureOut">
              <a:rPr lang="en-US" smtClean="0"/>
              <a:t>6/12/20</a:t>
            </a:fld>
            <a:endParaRPr lang="en-US"/>
          </a:p>
        </p:txBody>
      </p:sp>
      <p:sp>
        <p:nvSpPr>
          <p:cNvPr id="6" name="Footer Placeholder 5">
            <a:extLst>
              <a:ext uri="{FF2B5EF4-FFF2-40B4-BE49-F238E27FC236}">
                <a16:creationId xmlns:a16="http://schemas.microsoft.com/office/drawing/2014/main" id="{449213B7-9210-C84D-A75A-79BCD8EE1C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676632-8D53-5B46-B4D7-878FDCE93502}"/>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62324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84978-3D12-9948-ABDF-6B8140E174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F2F6B3-1C87-9A44-ABB2-E2648BD105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EE1AD81-9E06-0D49-97E2-2ABA1DAD4F3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59532EF-CF49-0148-901A-B36C5D7702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EEE1F3D-DCD8-DD48-96E9-357180C552A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7F1E13-69B6-C047-B97B-23E873CD3456}"/>
              </a:ext>
            </a:extLst>
          </p:cNvPr>
          <p:cNvSpPr>
            <a:spLocks noGrp="1"/>
          </p:cNvSpPr>
          <p:nvPr>
            <p:ph type="dt" sz="half" idx="10"/>
          </p:nvPr>
        </p:nvSpPr>
        <p:spPr/>
        <p:txBody>
          <a:bodyPr/>
          <a:lstStyle/>
          <a:p>
            <a:fld id="{5AA35F91-C549-C747-B2D5-54232BFDD63D}" type="datetimeFigureOut">
              <a:rPr lang="en-US" smtClean="0"/>
              <a:t>6/12/20</a:t>
            </a:fld>
            <a:endParaRPr lang="en-US"/>
          </a:p>
        </p:txBody>
      </p:sp>
      <p:sp>
        <p:nvSpPr>
          <p:cNvPr id="8" name="Footer Placeholder 7">
            <a:extLst>
              <a:ext uri="{FF2B5EF4-FFF2-40B4-BE49-F238E27FC236}">
                <a16:creationId xmlns:a16="http://schemas.microsoft.com/office/drawing/2014/main" id="{05299867-5595-0941-AAA8-9D612756D8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1F0C439-77C8-334D-AA56-BBF5CA99DFB6}"/>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3187589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B36C-3C87-624A-8B1A-83BB3F8AC7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41ED519-7B3A-A848-BD33-A100E232E00C}"/>
              </a:ext>
            </a:extLst>
          </p:cNvPr>
          <p:cNvSpPr>
            <a:spLocks noGrp="1"/>
          </p:cNvSpPr>
          <p:nvPr>
            <p:ph type="dt" sz="half" idx="10"/>
          </p:nvPr>
        </p:nvSpPr>
        <p:spPr/>
        <p:txBody>
          <a:bodyPr/>
          <a:lstStyle/>
          <a:p>
            <a:fld id="{5AA35F91-C549-C747-B2D5-54232BFDD63D}" type="datetimeFigureOut">
              <a:rPr lang="en-US" smtClean="0"/>
              <a:t>6/12/20</a:t>
            </a:fld>
            <a:endParaRPr lang="en-US"/>
          </a:p>
        </p:txBody>
      </p:sp>
      <p:sp>
        <p:nvSpPr>
          <p:cNvPr id="4" name="Footer Placeholder 3">
            <a:extLst>
              <a:ext uri="{FF2B5EF4-FFF2-40B4-BE49-F238E27FC236}">
                <a16:creationId xmlns:a16="http://schemas.microsoft.com/office/drawing/2014/main" id="{E6DD05A8-F3E3-3B47-8127-E19BC439CD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4B2D45-72D2-914D-8BD8-1E59F6D35AF4}"/>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3743475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913A9C-D223-6541-BBA4-8B338DA9361B}"/>
              </a:ext>
            </a:extLst>
          </p:cNvPr>
          <p:cNvSpPr>
            <a:spLocks noGrp="1"/>
          </p:cNvSpPr>
          <p:nvPr>
            <p:ph type="dt" sz="half" idx="10"/>
          </p:nvPr>
        </p:nvSpPr>
        <p:spPr/>
        <p:txBody>
          <a:bodyPr/>
          <a:lstStyle/>
          <a:p>
            <a:fld id="{5AA35F91-C549-C747-B2D5-54232BFDD63D}" type="datetimeFigureOut">
              <a:rPr lang="en-US" smtClean="0"/>
              <a:t>6/12/20</a:t>
            </a:fld>
            <a:endParaRPr lang="en-US"/>
          </a:p>
        </p:txBody>
      </p:sp>
      <p:sp>
        <p:nvSpPr>
          <p:cNvPr id="3" name="Footer Placeholder 2">
            <a:extLst>
              <a:ext uri="{FF2B5EF4-FFF2-40B4-BE49-F238E27FC236}">
                <a16:creationId xmlns:a16="http://schemas.microsoft.com/office/drawing/2014/main" id="{BC1D5DE2-8991-1E4D-9479-A6C33230E4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8F8BF3-A8F8-6A47-AC2E-0828251ADD95}"/>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189035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0452-21D4-6D44-8AFC-76B8DACB49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078BBD-C55B-1544-80B7-FD76EC3A0E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6965D4-6CB2-D641-97B7-05DB91B07A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7247FA-F995-FE4E-B0A9-A9C9B2117650}"/>
              </a:ext>
            </a:extLst>
          </p:cNvPr>
          <p:cNvSpPr>
            <a:spLocks noGrp="1"/>
          </p:cNvSpPr>
          <p:nvPr>
            <p:ph type="dt" sz="half" idx="10"/>
          </p:nvPr>
        </p:nvSpPr>
        <p:spPr/>
        <p:txBody>
          <a:bodyPr/>
          <a:lstStyle/>
          <a:p>
            <a:fld id="{5AA35F91-C549-C747-B2D5-54232BFDD63D}" type="datetimeFigureOut">
              <a:rPr lang="en-US" smtClean="0"/>
              <a:t>6/12/20</a:t>
            </a:fld>
            <a:endParaRPr lang="en-US"/>
          </a:p>
        </p:txBody>
      </p:sp>
      <p:sp>
        <p:nvSpPr>
          <p:cNvPr id="6" name="Footer Placeholder 5">
            <a:extLst>
              <a:ext uri="{FF2B5EF4-FFF2-40B4-BE49-F238E27FC236}">
                <a16:creationId xmlns:a16="http://schemas.microsoft.com/office/drawing/2014/main" id="{ECA897A6-D5BC-6B4D-86B6-AFE3780185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CBA0E-7275-8145-B98B-C0310D2E1C2E}"/>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1395946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26516-D195-5B42-86B7-4447DC2075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D1EC72-535F-DF4D-A99C-03176E48A9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6F98D56-3188-634B-B6BC-5B7BBBE1F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9077478-7814-5E44-A1CF-583F65832414}"/>
              </a:ext>
            </a:extLst>
          </p:cNvPr>
          <p:cNvSpPr>
            <a:spLocks noGrp="1"/>
          </p:cNvSpPr>
          <p:nvPr>
            <p:ph type="dt" sz="half" idx="10"/>
          </p:nvPr>
        </p:nvSpPr>
        <p:spPr/>
        <p:txBody>
          <a:bodyPr/>
          <a:lstStyle/>
          <a:p>
            <a:fld id="{5AA35F91-C549-C747-B2D5-54232BFDD63D}" type="datetimeFigureOut">
              <a:rPr lang="en-US" smtClean="0"/>
              <a:t>6/12/20</a:t>
            </a:fld>
            <a:endParaRPr lang="en-US"/>
          </a:p>
        </p:txBody>
      </p:sp>
      <p:sp>
        <p:nvSpPr>
          <p:cNvPr id="6" name="Footer Placeholder 5">
            <a:extLst>
              <a:ext uri="{FF2B5EF4-FFF2-40B4-BE49-F238E27FC236}">
                <a16:creationId xmlns:a16="http://schemas.microsoft.com/office/drawing/2014/main" id="{0ACDC461-3DEA-BD4C-8C21-3C518224A7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F829D9-657F-1D47-9E99-9E01F7FCB42C}"/>
              </a:ext>
            </a:extLst>
          </p:cNvPr>
          <p:cNvSpPr>
            <a:spLocks noGrp="1"/>
          </p:cNvSpPr>
          <p:nvPr>
            <p:ph type="sldNum" sz="quarter" idx="12"/>
          </p:nvPr>
        </p:nvSpPr>
        <p:spPr/>
        <p:txBody>
          <a:bodyPr/>
          <a:lstStyle/>
          <a:p>
            <a:fld id="{F7BA6C71-F462-6440-92D3-A1AD59A59926}" type="slidenum">
              <a:rPr lang="en-US" smtClean="0"/>
              <a:t>‹#›</a:t>
            </a:fld>
            <a:endParaRPr lang="en-US"/>
          </a:p>
        </p:txBody>
      </p:sp>
    </p:spTree>
    <p:extLst>
      <p:ext uri="{BB962C8B-B14F-4D97-AF65-F5344CB8AC3E}">
        <p14:creationId xmlns:p14="http://schemas.microsoft.com/office/powerpoint/2010/main" val="38622522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3890E4-DCA0-7D49-8FE7-E5D16B4001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79327-3628-834B-87F4-6AEC1864B1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2FEB1F-FBAC-8E47-A300-03445F6F05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A35F91-C549-C747-B2D5-54232BFDD63D}" type="datetimeFigureOut">
              <a:rPr lang="en-US" smtClean="0"/>
              <a:t>6/12/20</a:t>
            </a:fld>
            <a:endParaRPr lang="en-US"/>
          </a:p>
        </p:txBody>
      </p:sp>
      <p:sp>
        <p:nvSpPr>
          <p:cNvPr id="5" name="Footer Placeholder 4">
            <a:extLst>
              <a:ext uri="{FF2B5EF4-FFF2-40B4-BE49-F238E27FC236}">
                <a16:creationId xmlns:a16="http://schemas.microsoft.com/office/drawing/2014/main" id="{7274F8B5-9128-5540-ACE7-0E53B32A52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2D72375-B291-AB4A-BBD6-F47E7956A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A6C71-F462-6440-92D3-A1AD59A59926}" type="slidenum">
              <a:rPr lang="en-US" smtClean="0"/>
              <a:t>‹#›</a:t>
            </a:fld>
            <a:endParaRPr lang="en-US"/>
          </a:p>
        </p:txBody>
      </p:sp>
    </p:spTree>
    <p:extLst>
      <p:ext uri="{BB962C8B-B14F-4D97-AF65-F5344CB8AC3E}">
        <p14:creationId xmlns:p14="http://schemas.microsoft.com/office/powerpoint/2010/main" val="105764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0726FBF-4F29-AD44-BB8B-1391731E6DB9}"/>
              </a:ext>
            </a:extLst>
          </p:cNvPr>
          <p:cNvSpPr/>
          <p:nvPr/>
        </p:nvSpPr>
        <p:spPr>
          <a:xfrm>
            <a:off x="0" y="-207818"/>
            <a:ext cx="6428509" cy="7065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DEE3551-7444-0642-BE97-5A57A6E2A2F0}"/>
              </a:ext>
            </a:extLst>
          </p:cNvPr>
          <p:cNvPicPr>
            <a:picLocks noChangeAspect="1"/>
          </p:cNvPicPr>
          <p:nvPr/>
        </p:nvPicPr>
        <p:blipFill>
          <a:blip r:embed="rId2"/>
          <a:stretch>
            <a:fillRect/>
          </a:stretch>
        </p:blipFill>
        <p:spPr>
          <a:xfrm>
            <a:off x="5485012" y="0"/>
            <a:ext cx="6846921" cy="6858000"/>
          </a:xfrm>
          <a:prstGeom prst="rect">
            <a:avLst/>
          </a:prstGeom>
        </p:spPr>
      </p:pic>
      <p:sp>
        <p:nvSpPr>
          <p:cNvPr id="5" name="Rectangle 4">
            <a:extLst>
              <a:ext uri="{FF2B5EF4-FFF2-40B4-BE49-F238E27FC236}">
                <a16:creationId xmlns:a16="http://schemas.microsoft.com/office/drawing/2014/main" id="{0D411DC1-C70B-9945-8880-5038581ADF8E}"/>
              </a:ext>
            </a:extLst>
          </p:cNvPr>
          <p:cNvSpPr/>
          <p:nvPr/>
        </p:nvSpPr>
        <p:spPr>
          <a:xfrm>
            <a:off x="1219199" y="2082731"/>
            <a:ext cx="3841876" cy="1754326"/>
          </a:xfrm>
          <a:prstGeom prst="rect">
            <a:avLst/>
          </a:prstGeom>
        </p:spPr>
        <p:txBody>
          <a:bodyPr wrap="square">
            <a:spAutoFit/>
          </a:bodyPr>
          <a:lstStyle/>
          <a:p>
            <a:r>
              <a:rPr lang="en-US" sz="5400" b="1" dirty="0">
                <a:solidFill>
                  <a:schemeClr val="bg1"/>
                </a:solidFill>
              </a:rPr>
              <a:t>GRID SYSYTEM</a:t>
            </a:r>
          </a:p>
        </p:txBody>
      </p:sp>
      <p:sp>
        <p:nvSpPr>
          <p:cNvPr id="6" name="Rectangle 5">
            <a:extLst>
              <a:ext uri="{FF2B5EF4-FFF2-40B4-BE49-F238E27FC236}">
                <a16:creationId xmlns:a16="http://schemas.microsoft.com/office/drawing/2014/main" id="{AE16AB93-E554-9B49-86CD-45892F0916E3}"/>
              </a:ext>
            </a:extLst>
          </p:cNvPr>
          <p:cNvSpPr/>
          <p:nvPr/>
        </p:nvSpPr>
        <p:spPr>
          <a:xfrm>
            <a:off x="1219198" y="3837057"/>
            <a:ext cx="4419601" cy="584775"/>
          </a:xfrm>
          <a:prstGeom prst="rect">
            <a:avLst/>
          </a:prstGeom>
        </p:spPr>
        <p:txBody>
          <a:bodyPr wrap="square">
            <a:spAutoFit/>
          </a:bodyPr>
          <a:lstStyle/>
          <a:p>
            <a:r>
              <a:rPr lang="en-US" sz="3200" b="1" dirty="0">
                <a:solidFill>
                  <a:schemeClr val="bg1"/>
                </a:solidFill>
                <a:latin typeface="Arial" panose="020B0604020202020204" pitchFamily="34" charset="0"/>
                <a:cs typeface="Arial" panose="020B0604020202020204" pitchFamily="34" charset="0"/>
              </a:rPr>
              <a:t>HỆ THỐNG LƯỚI</a:t>
            </a:r>
          </a:p>
        </p:txBody>
      </p:sp>
    </p:spTree>
    <p:extLst>
      <p:ext uri="{BB962C8B-B14F-4D97-AF65-F5344CB8AC3E}">
        <p14:creationId xmlns:p14="http://schemas.microsoft.com/office/powerpoint/2010/main" val="797651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A15FFD2-967B-7346-A8D9-C0374C2651ED}"/>
              </a:ext>
            </a:extLst>
          </p:cNvPr>
          <p:cNvPicPr>
            <a:picLocks noChangeAspect="1"/>
          </p:cNvPicPr>
          <p:nvPr/>
        </p:nvPicPr>
        <p:blipFill>
          <a:blip r:embed="rId2"/>
          <a:stretch>
            <a:fillRect/>
          </a:stretch>
        </p:blipFill>
        <p:spPr>
          <a:xfrm>
            <a:off x="3352800" y="0"/>
            <a:ext cx="5486400" cy="6858000"/>
          </a:xfrm>
          <a:prstGeom prst="rect">
            <a:avLst/>
          </a:prstGeom>
        </p:spPr>
      </p:pic>
    </p:spTree>
    <p:extLst>
      <p:ext uri="{BB962C8B-B14F-4D97-AF65-F5344CB8AC3E}">
        <p14:creationId xmlns:p14="http://schemas.microsoft.com/office/powerpoint/2010/main" val="3280777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722B5F-9EAA-024F-8857-436B91EA07C0}"/>
              </a:ext>
            </a:extLst>
          </p:cNvPr>
          <p:cNvPicPr>
            <a:picLocks noChangeAspect="1"/>
          </p:cNvPicPr>
          <p:nvPr/>
        </p:nvPicPr>
        <p:blipFill>
          <a:blip r:embed="rId2"/>
          <a:stretch>
            <a:fillRect/>
          </a:stretch>
        </p:blipFill>
        <p:spPr>
          <a:xfrm>
            <a:off x="1523111" y="0"/>
            <a:ext cx="9145778" cy="6858000"/>
          </a:xfrm>
          <a:prstGeom prst="rect">
            <a:avLst/>
          </a:prstGeom>
        </p:spPr>
      </p:pic>
    </p:spTree>
    <p:extLst>
      <p:ext uri="{BB962C8B-B14F-4D97-AF65-F5344CB8AC3E}">
        <p14:creationId xmlns:p14="http://schemas.microsoft.com/office/powerpoint/2010/main" val="17293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7DD23D-C0BA-8749-9775-6237DD8EB839}"/>
              </a:ext>
            </a:extLst>
          </p:cNvPr>
          <p:cNvPicPr>
            <a:picLocks noChangeAspect="1"/>
          </p:cNvPicPr>
          <p:nvPr/>
        </p:nvPicPr>
        <p:blipFill>
          <a:blip r:embed="rId2"/>
          <a:stretch>
            <a:fillRect/>
          </a:stretch>
        </p:blipFill>
        <p:spPr>
          <a:xfrm>
            <a:off x="-1" y="-42431"/>
            <a:ext cx="4793674" cy="6890907"/>
          </a:xfrm>
          <a:prstGeom prst="rect">
            <a:avLst/>
          </a:prstGeom>
        </p:spPr>
      </p:pic>
      <p:pic>
        <p:nvPicPr>
          <p:cNvPr id="6" name="Picture 5">
            <a:extLst>
              <a:ext uri="{FF2B5EF4-FFF2-40B4-BE49-F238E27FC236}">
                <a16:creationId xmlns:a16="http://schemas.microsoft.com/office/drawing/2014/main" id="{953ABF38-51CF-644A-937A-6A0249FB8FF0}"/>
              </a:ext>
            </a:extLst>
          </p:cNvPr>
          <p:cNvPicPr>
            <a:picLocks noChangeAspect="1"/>
          </p:cNvPicPr>
          <p:nvPr/>
        </p:nvPicPr>
        <p:blipFill>
          <a:blip r:embed="rId3"/>
          <a:stretch>
            <a:fillRect/>
          </a:stretch>
        </p:blipFill>
        <p:spPr>
          <a:xfrm>
            <a:off x="5334000" y="0"/>
            <a:ext cx="6858000" cy="6858000"/>
          </a:xfrm>
          <a:prstGeom prst="rect">
            <a:avLst/>
          </a:prstGeom>
        </p:spPr>
      </p:pic>
    </p:spTree>
    <p:extLst>
      <p:ext uri="{BB962C8B-B14F-4D97-AF65-F5344CB8AC3E}">
        <p14:creationId xmlns:p14="http://schemas.microsoft.com/office/powerpoint/2010/main" val="3305645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ECDAF1-D5F1-5349-A0ED-711F0E216395}"/>
              </a:ext>
            </a:extLst>
          </p:cNvPr>
          <p:cNvPicPr>
            <a:picLocks noChangeAspect="1"/>
          </p:cNvPicPr>
          <p:nvPr/>
        </p:nvPicPr>
        <p:blipFill>
          <a:blip r:embed="rId2"/>
          <a:stretch>
            <a:fillRect/>
          </a:stretch>
        </p:blipFill>
        <p:spPr>
          <a:xfrm>
            <a:off x="255288" y="263236"/>
            <a:ext cx="11681424" cy="6331528"/>
          </a:xfrm>
          <a:prstGeom prst="rect">
            <a:avLst/>
          </a:prstGeom>
        </p:spPr>
      </p:pic>
    </p:spTree>
    <p:extLst>
      <p:ext uri="{BB962C8B-B14F-4D97-AF65-F5344CB8AC3E}">
        <p14:creationId xmlns:p14="http://schemas.microsoft.com/office/powerpoint/2010/main" val="3030190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1AC063-5F8A-7F49-B09A-97F51B9A3F4F}"/>
              </a:ext>
            </a:extLst>
          </p:cNvPr>
          <p:cNvPicPr>
            <a:picLocks noChangeAspect="1"/>
          </p:cNvPicPr>
          <p:nvPr/>
        </p:nvPicPr>
        <p:blipFill>
          <a:blip r:embed="rId2"/>
          <a:stretch>
            <a:fillRect/>
          </a:stretch>
        </p:blipFill>
        <p:spPr>
          <a:xfrm>
            <a:off x="180109" y="416132"/>
            <a:ext cx="11831782" cy="6025736"/>
          </a:xfrm>
          <a:prstGeom prst="rect">
            <a:avLst/>
          </a:prstGeom>
        </p:spPr>
      </p:pic>
    </p:spTree>
    <p:extLst>
      <p:ext uri="{BB962C8B-B14F-4D97-AF65-F5344CB8AC3E}">
        <p14:creationId xmlns:p14="http://schemas.microsoft.com/office/powerpoint/2010/main" val="118890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08D1BE-6104-6C4D-B2AD-DE36D714B452}"/>
              </a:ext>
            </a:extLst>
          </p:cNvPr>
          <p:cNvPicPr>
            <a:picLocks noChangeAspect="1"/>
          </p:cNvPicPr>
          <p:nvPr/>
        </p:nvPicPr>
        <p:blipFill>
          <a:blip r:embed="rId2"/>
          <a:stretch>
            <a:fillRect/>
          </a:stretch>
        </p:blipFill>
        <p:spPr>
          <a:xfrm>
            <a:off x="-290946" y="235527"/>
            <a:ext cx="12773892" cy="6386946"/>
          </a:xfrm>
          <a:prstGeom prst="rect">
            <a:avLst/>
          </a:prstGeom>
        </p:spPr>
      </p:pic>
    </p:spTree>
    <p:extLst>
      <p:ext uri="{BB962C8B-B14F-4D97-AF65-F5344CB8AC3E}">
        <p14:creationId xmlns:p14="http://schemas.microsoft.com/office/powerpoint/2010/main" val="3236805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699284-B9F1-744A-91F7-6A74E68A7568}"/>
              </a:ext>
            </a:extLst>
          </p:cNvPr>
          <p:cNvSpPr txBox="1"/>
          <p:nvPr/>
        </p:nvSpPr>
        <p:spPr>
          <a:xfrm>
            <a:off x="1122218" y="457200"/>
            <a:ext cx="10785764" cy="1569660"/>
          </a:xfrm>
          <a:prstGeom prst="rect">
            <a:avLst/>
          </a:prstGeom>
          <a:noFill/>
        </p:spPr>
        <p:txBody>
          <a:bodyPr wrap="square" rtlCol="0">
            <a:spAutoFit/>
          </a:bodyPr>
          <a:lstStyle/>
          <a:p>
            <a:r>
              <a:rPr lang="vi-VN" sz="2400" dirty="0"/>
              <a:t>Các nhà thiết kế của tất cả các lĩnh vực liên tục phải đối mặt với các vấn đề cấu trúc của thiết kế.</a:t>
            </a:r>
          </a:p>
          <a:p>
            <a:r>
              <a:rPr lang="vi-VN" sz="2400" dirty="0"/>
              <a:t>Một trong những cách dễ nhất để kiểm soát cấu trúc của bố cục và để đạt được một thiết kế nhất quán là áp dụng một hệ thống lưới.</a:t>
            </a:r>
            <a:endParaRPr lang="en-US" sz="2400" dirty="0"/>
          </a:p>
        </p:txBody>
      </p:sp>
      <p:pic>
        <p:nvPicPr>
          <p:cNvPr id="11" name="Picture 10">
            <a:extLst>
              <a:ext uri="{FF2B5EF4-FFF2-40B4-BE49-F238E27FC236}">
                <a16:creationId xmlns:a16="http://schemas.microsoft.com/office/drawing/2014/main" id="{9B0251DC-A8E9-6540-85BD-B27903AE061C}"/>
              </a:ext>
            </a:extLst>
          </p:cNvPr>
          <p:cNvPicPr>
            <a:picLocks noChangeAspect="1"/>
          </p:cNvPicPr>
          <p:nvPr/>
        </p:nvPicPr>
        <p:blipFill>
          <a:blip r:embed="rId2"/>
          <a:stretch>
            <a:fillRect/>
          </a:stretch>
        </p:blipFill>
        <p:spPr>
          <a:xfrm>
            <a:off x="1016000" y="2507672"/>
            <a:ext cx="10160000" cy="3810000"/>
          </a:xfrm>
          <a:prstGeom prst="rect">
            <a:avLst/>
          </a:prstGeom>
        </p:spPr>
      </p:pic>
    </p:spTree>
    <p:extLst>
      <p:ext uri="{BB962C8B-B14F-4D97-AF65-F5344CB8AC3E}">
        <p14:creationId xmlns:p14="http://schemas.microsoft.com/office/powerpoint/2010/main" val="3689621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4701021-5801-2343-898B-CBC294400E4C}"/>
              </a:ext>
            </a:extLst>
          </p:cNvPr>
          <p:cNvPicPr>
            <a:picLocks noChangeAspect="1"/>
          </p:cNvPicPr>
          <p:nvPr/>
        </p:nvPicPr>
        <p:blipFill>
          <a:blip r:embed="rId2"/>
          <a:stretch>
            <a:fillRect/>
          </a:stretch>
        </p:blipFill>
        <p:spPr>
          <a:xfrm>
            <a:off x="6158724" y="1684360"/>
            <a:ext cx="6033276" cy="3092153"/>
          </a:xfrm>
          <a:prstGeom prst="rect">
            <a:avLst/>
          </a:prstGeom>
        </p:spPr>
      </p:pic>
      <p:sp>
        <p:nvSpPr>
          <p:cNvPr id="2" name="Rectangle 1">
            <a:extLst>
              <a:ext uri="{FF2B5EF4-FFF2-40B4-BE49-F238E27FC236}">
                <a16:creationId xmlns:a16="http://schemas.microsoft.com/office/drawing/2014/main" id="{ED0D0B62-F7FE-A549-A24C-8EF697385228}"/>
              </a:ext>
            </a:extLst>
          </p:cNvPr>
          <p:cNvSpPr/>
          <p:nvPr/>
        </p:nvSpPr>
        <p:spPr>
          <a:xfrm>
            <a:off x="0" y="2027421"/>
            <a:ext cx="5389418" cy="24060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349101" y="2691828"/>
            <a:ext cx="4691215" cy="1077218"/>
          </a:xfrm>
          <a:prstGeom prst="rect">
            <a:avLst/>
          </a:prstGeom>
          <a:noFill/>
        </p:spPr>
        <p:txBody>
          <a:bodyPr wrap="square" rtlCol="0">
            <a:spAutoFit/>
          </a:bodyPr>
          <a:lstStyle/>
          <a:p>
            <a:r>
              <a:rPr lang="vi-VN" sz="3200" b="1" dirty="0"/>
              <a:t>NGUYÊN LÝ CƠ BẢN</a:t>
            </a:r>
          </a:p>
          <a:p>
            <a:r>
              <a:rPr lang="vi-VN" sz="3200" b="1" dirty="0">
                <a:latin typeface="Arial" panose="020B0604020202020204" pitchFamily="34" charset="0"/>
                <a:cs typeface="Arial" panose="020B0604020202020204" pitchFamily="34" charset="0"/>
              </a:rPr>
              <a:t>CỦA GRID</a:t>
            </a:r>
            <a:endParaRPr lang="en-US" sz="3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47216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6699284-B9F1-744A-91F7-6A74E68A7568}"/>
              </a:ext>
            </a:extLst>
          </p:cNvPr>
          <p:cNvSpPr txBox="1"/>
          <p:nvPr/>
        </p:nvSpPr>
        <p:spPr>
          <a:xfrm>
            <a:off x="1122218" y="457200"/>
            <a:ext cx="10785764" cy="1200329"/>
          </a:xfrm>
          <a:prstGeom prst="rect">
            <a:avLst/>
          </a:prstGeom>
          <a:noFill/>
        </p:spPr>
        <p:txBody>
          <a:bodyPr wrap="square" rtlCol="0">
            <a:spAutoFit/>
          </a:bodyPr>
          <a:lstStyle/>
          <a:p>
            <a:r>
              <a:rPr lang="vi-VN" sz="2400" dirty="0"/>
              <a:t>Cho dù bạn làm việc trong in ấn hoặc trong thiết kế web và thiết bị di động, bạn cần hiểu những điều cơ bản của lý thuyết lưới. </a:t>
            </a:r>
            <a:br>
              <a:rPr lang="vi-VN" sz="2400" dirty="0"/>
            </a:br>
            <a:endParaRPr lang="en-US" sz="2400" dirty="0"/>
          </a:p>
        </p:txBody>
      </p:sp>
      <p:sp>
        <p:nvSpPr>
          <p:cNvPr id="3" name="TextBox 2">
            <a:extLst>
              <a:ext uri="{FF2B5EF4-FFF2-40B4-BE49-F238E27FC236}">
                <a16:creationId xmlns:a16="http://schemas.microsoft.com/office/drawing/2014/main" id="{28B80753-D247-A142-B379-088C7DF722F3}"/>
              </a:ext>
            </a:extLst>
          </p:cNvPr>
          <p:cNvSpPr txBox="1"/>
          <p:nvPr/>
        </p:nvSpPr>
        <p:spPr>
          <a:xfrm>
            <a:off x="1122218" y="1413164"/>
            <a:ext cx="10785764" cy="461665"/>
          </a:xfrm>
          <a:prstGeom prst="rect">
            <a:avLst/>
          </a:prstGeom>
          <a:noFill/>
        </p:spPr>
        <p:txBody>
          <a:bodyPr wrap="square" rtlCol="0">
            <a:spAutoFit/>
          </a:bodyPr>
          <a:lstStyle/>
          <a:p>
            <a:r>
              <a:rPr lang="vi-VN" sz="2400" dirty="0"/>
              <a:t>Dù đơn giản hay phức tạp, tất cả các lưới đều có một số phần chung:</a:t>
            </a:r>
            <a:endParaRPr lang="en-US" sz="2400" dirty="0"/>
          </a:p>
        </p:txBody>
      </p:sp>
      <p:sp>
        <p:nvSpPr>
          <p:cNvPr id="2" name="Rectangle 1">
            <a:extLst>
              <a:ext uri="{FF2B5EF4-FFF2-40B4-BE49-F238E27FC236}">
                <a16:creationId xmlns:a16="http://schemas.microsoft.com/office/drawing/2014/main" id="{695B654C-86A9-9F43-ADB8-8C2E2E60D93F}"/>
              </a:ext>
            </a:extLst>
          </p:cNvPr>
          <p:cNvSpPr/>
          <p:nvPr/>
        </p:nvSpPr>
        <p:spPr>
          <a:xfrm>
            <a:off x="1447640" y="3380509"/>
            <a:ext cx="1751952" cy="1122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Format</a:t>
            </a:r>
            <a:endParaRPr lang="en-US" dirty="0"/>
          </a:p>
        </p:txBody>
      </p:sp>
      <p:sp>
        <p:nvSpPr>
          <p:cNvPr id="5" name="Rectangle 4">
            <a:extLst>
              <a:ext uri="{FF2B5EF4-FFF2-40B4-BE49-F238E27FC236}">
                <a16:creationId xmlns:a16="http://schemas.microsoft.com/office/drawing/2014/main" id="{8F6BF112-E1FE-854D-9913-18B2919E03C2}"/>
              </a:ext>
            </a:extLst>
          </p:cNvPr>
          <p:cNvSpPr/>
          <p:nvPr/>
        </p:nvSpPr>
        <p:spPr>
          <a:xfrm>
            <a:off x="3955312" y="3380509"/>
            <a:ext cx="1751952" cy="1122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Margins</a:t>
            </a:r>
            <a:endParaRPr lang="en-US" dirty="0"/>
          </a:p>
        </p:txBody>
      </p:sp>
      <p:sp>
        <p:nvSpPr>
          <p:cNvPr id="9" name="Rectangle 8">
            <a:extLst>
              <a:ext uri="{FF2B5EF4-FFF2-40B4-BE49-F238E27FC236}">
                <a16:creationId xmlns:a16="http://schemas.microsoft.com/office/drawing/2014/main" id="{1580C4E5-F057-D44B-A6F0-411687561DB5}"/>
              </a:ext>
            </a:extLst>
          </p:cNvPr>
          <p:cNvSpPr/>
          <p:nvPr/>
        </p:nvSpPr>
        <p:spPr>
          <a:xfrm>
            <a:off x="6379858" y="3380509"/>
            <a:ext cx="1751952" cy="1122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Columns and alleys</a:t>
            </a:r>
            <a:endParaRPr lang="en-US" dirty="0"/>
          </a:p>
        </p:txBody>
      </p:sp>
      <p:sp>
        <p:nvSpPr>
          <p:cNvPr id="10" name="Rectangle 9">
            <a:extLst>
              <a:ext uri="{FF2B5EF4-FFF2-40B4-BE49-F238E27FC236}">
                <a16:creationId xmlns:a16="http://schemas.microsoft.com/office/drawing/2014/main" id="{1D8DFAEF-C55D-F349-9088-F3642260C074}"/>
              </a:ext>
            </a:extLst>
          </p:cNvPr>
          <p:cNvSpPr/>
          <p:nvPr/>
        </p:nvSpPr>
        <p:spPr>
          <a:xfrm>
            <a:off x="8804404" y="3380509"/>
            <a:ext cx="1751952" cy="1122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Modules</a:t>
            </a:r>
            <a:endParaRPr lang="en-US" dirty="0"/>
          </a:p>
        </p:txBody>
      </p:sp>
    </p:spTree>
    <p:extLst>
      <p:ext uri="{BB962C8B-B14F-4D97-AF65-F5344CB8AC3E}">
        <p14:creationId xmlns:p14="http://schemas.microsoft.com/office/powerpoint/2010/main" val="3776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2" grpId="0" animBg="1"/>
      <p:bldP spid="5"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A6C6DD-0148-6847-9CF5-3EB3EF151255}"/>
              </a:ext>
            </a:extLst>
          </p:cNvPr>
          <p:cNvSpPr/>
          <p:nvPr/>
        </p:nvSpPr>
        <p:spPr>
          <a:xfrm>
            <a:off x="1064868" y="594779"/>
            <a:ext cx="1751952" cy="1122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Format</a:t>
            </a:r>
            <a:endParaRPr lang="en-US" dirty="0"/>
          </a:p>
        </p:txBody>
      </p:sp>
      <p:sp>
        <p:nvSpPr>
          <p:cNvPr id="5" name="Rectangle 4">
            <a:extLst>
              <a:ext uri="{FF2B5EF4-FFF2-40B4-BE49-F238E27FC236}">
                <a16:creationId xmlns:a16="http://schemas.microsoft.com/office/drawing/2014/main" id="{D61C5209-7A60-2F45-9D97-1BB06B426B5A}"/>
              </a:ext>
            </a:extLst>
          </p:cNvPr>
          <p:cNvSpPr/>
          <p:nvPr/>
        </p:nvSpPr>
        <p:spPr>
          <a:xfrm>
            <a:off x="967888" y="2137028"/>
            <a:ext cx="2855968" cy="3416320"/>
          </a:xfrm>
          <a:prstGeom prst="rect">
            <a:avLst/>
          </a:prstGeom>
        </p:spPr>
        <p:txBody>
          <a:bodyPr wrap="square">
            <a:spAutoFit/>
          </a:bodyPr>
          <a:lstStyle/>
          <a:p>
            <a:r>
              <a:rPr lang="vi-VN" sz="2400" b="1" dirty="0"/>
              <a:t>Định dạng </a:t>
            </a:r>
            <a:r>
              <a:rPr lang="vi-VN" sz="2400" dirty="0"/>
              <a:t>là khu vực mà chúng ta thiết kế. Trong một cuốn sách giấy, định dạng là trang. Trên web, định dạng là kích thước của cửa sổ trình duyệt.</a:t>
            </a:r>
            <a:endParaRPr lang="en-US" sz="2400" dirty="0"/>
          </a:p>
        </p:txBody>
      </p:sp>
      <p:pic>
        <p:nvPicPr>
          <p:cNvPr id="7" name="Picture 6">
            <a:extLst>
              <a:ext uri="{FF2B5EF4-FFF2-40B4-BE49-F238E27FC236}">
                <a16:creationId xmlns:a16="http://schemas.microsoft.com/office/drawing/2014/main" id="{80854E5F-5FD6-164B-9EC7-B10CE2E5D902}"/>
              </a:ext>
            </a:extLst>
          </p:cNvPr>
          <p:cNvPicPr>
            <a:picLocks noChangeAspect="1"/>
          </p:cNvPicPr>
          <p:nvPr/>
        </p:nvPicPr>
        <p:blipFill>
          <a:blip r:embed="rId2"/>
          <a:stretch>
            <a:fillRect/>
          </a:stretch>
        </p:blipFill>
        <p:spPr>
          <a:xfrm>
            <a:off x="4095172" y="290945"/>
            <a:ext cx="7919432" cy="6418118"/>
          </a:xfrm>
          <a:prstGeom prst="rect">
            <a:avLst/>
          </a:prstGeom>
        </p:spPr>
      </p:pic>
    </p:spTree>
    <p:extLst>
      <p:ext uri="{BB962C8B-B14F-4D97-AF65-F5344CB8AC3E}">
        <p14:creationId xmlns:p14="http://schemas.microsoft.com/office/powerpoint/2010/main" val="453972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C17FA4-0994-054F-AD0B-D4E3FB34F9A5}"/>
              </a:ext>
            </a:extLst>
          </p:cNvPr>
          <p:cNvPicPr>
            <a:picLocks noChangeAspect="1"/>
          </p:cNvPicPr>
          <p:nvPr/>
        </p:nvPicPr>
        <p:blipFill>
          <a:blip r:embed="rId2"/>
          <a:stretch>
            <a:fillRect/>
          </a:stretch>
        </p:blipFill>
        <p:spPr>
          <a:xfrm>
            <a:off x="-124691" y="-54587"/>
            <a:ext cx="12441382" cy="6967174"/>
          </a:xfrm>
          <a:prstGeom prst="rect">
            <a:avLst/>
          </a:prstGeom>
        </p:spPr>
      </p:pic>
    </p:spTree>
    <p:extLst>
      <p:ext uri="{BB962C8B-B14F-4D97-AF65-F5344CB8AC3E}">
        <p14:creationId xmlns:p14="http://schemas.microsoft.com/office/powerpoint/2010/main" val="2037402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A6C6DD-0148-6847-9CF5-3EB3EF151255}"/>
              </a:ext>
            </a:extLst>
          </p:cNvPr>
          <p:cNvSpPr/>
          <p:nvPr/>
        </p:nvSpPr>
        <p:spPr>
          <a:xfrm>
            <a:off x="1064868" y="594779"/>
            <a:ext cx="1751952" cy="1122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Margins</a:t>
            </a:r>
            <a:endParaRPr lang="en-US" dirty="0"/>
          </a:p>
        </p:txBody>
      </p:sp>
      <p:sp>
        <p:nvSpPr>
          <p:cNvPr id="5" name="Rectangle 4">
            <a:extLst>
              <a:ext uri="{FF2B5EF4-FFF2-40B4-BE49-F238E27FC236}">
                <a16:creationId xmlns:a16="http://schemas.microsoft.com/office/drawing/2014/main" id="{D61C5209-7A60-2F45-9D97-1BB06B426B5A}"/>
              </a:ext>
            </a:extLst>
          </p:cNvPr>
          <p:cNvSpPr/>
          <p:nvPr/>
        </p:nvSpPr>
        <p:spPr>
          <a:xfrm>
            <a:off x="967888" y="2137028"/>
            <a:ext cx="2855968" cy="1938992"/>
          </a:xfrm>
          <a:prstGeom prst="rect">
            <a:avLst/>
          </a:prstGeom>
        </p:spPr>
        <p:txBody>
          <a:bodyPr wrap="square">
            <a:spAutoFit/>
          </a:bodyPr>
          <a:lstStyle/>
          <a:p>
            <a:r>
              <a:rPr lang="vi-VN" sz="2400" dirty="0"/>
              <a:t>Là khoảng cách từ mép trong của Format tới mép ngoài của phần thiết kế</a:t>
            </a:r>
            <a:endParaRPr lang="en-US" sz="2400" dirty="0"/>
          </a:p>
        </p:txBody>
      </p:sp>
      <p:pic>
        <p:nvPicPr>
          <p:cNvPr id="4" name="Picture 3">
            <a:extLst>
              <a:ext uri="{FF2B5EF4-FFF2-40B4-BE49-F238E27FC236}">
                <a16:creationId xmlns:a16="http://schemas.microsoft.com/office/drawing/2014/main" id="{693B7577-867B-9D42-AC03-255170B0CFC6}"/>
              </a:ext>
            </a:extLst>
          </p:cNvPr>
          <p:cNvPicPr>
            <a:picLocks noChangeAspect="1"/>
          </p:cNvPicPr>
          <p:nvPr/>
        </p:nvPicPr>
        <p:blipFill>
          <a:blip r:embed="rId2"/>
          <a:stretch>
            <a:fillRect/>
          </a:stretch>
        </p:blipFill>
        <p:spPr>
          <a:xfrm>
            <a:off x="7339642" y="0"/>
            <a:ext cx="4852358" cy="6858000"/>
          </a:xfrm>
          <a:prstGeom prst="rect">
            <a:avLst/>
          </a:prstGeom>
        </p:spPr>
      </p:pic>
    </p:spTree>
    <p:extLst>
      <p:ext uri="{BB962C8B-B14F-4D97-AF65-F5344CB8AC3E}">
        <p14:creationId xmlns:p14="http://schemas.microsoft.com/office/powerpoint/2010/main" val="50475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A6C6DD-0148-6847-9CF5-3EB3EF151255}"/>
              </a:ext>
            </a:extLst>
          </p:cNvPr>
          <p:cNvSpPr/>
          <p:nvPr/>
        </p:nvSpPr>
        <p:spPr>
          <a:xfrm>
            <a:off x="1064868" y="594779"/>
            <a:ext cx="1751952" cy="1122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Columns and alleys</a:t>
            </a:r>
            <a:endParaRPr lang="en-US" dirty="0"/>
          </a:p>
        </p:txBody>
      </p:sp>
      <p:sp>
        <p:nvSpPr>
          <p:cNvPr id="5" name="Rectangle 4">
            <a:extLst>
              <a:ext uri="{FF2B5EF4-FFF2-40B4-BE49-F238E27FC236}">
                <a16:creationId xmlns:a16="http://schemas.microsoft.com/office/drawing/2014/main" id="{D61C5209-7A60-2F45-9D97-1BB06B426B5A}"/>
              </a:ext>
            </a:extLst>
          </p:cNvPr>
          <p:cNvSpPr/>
          <p:nvPr/>
        </p:nvSpPr>
        <p:spPr>
          <a:xfrm>
            <a:off x="967887" y="2137028"/>
            <a:ext cx="4532367" cy="3785652"/>
          </a:xfrm>
          <a:prstGeom prst="rect">
            <a:avLst/>
          </a:prstGeom>
        </p:spPr>
        <p:txBody>
          <a:bodyPr wrap="square">
            <a:spAutoFit/>
          </a:bodyPr>
          <a:lstStyle/>
          <a:p>
            <a:r>
              <a:rPr lang="vi-VN" sz="2400" dirty="0"/>
              <a:t>Ở dạng cơ bản nhất, lưới được tạo thành từ hai thành phần chính: “cột” và “đường nhỏ”. Cột là các khối xây dựng của lưới. Không gian giữa các cột được gọi là đường nhỏ. Cùng với nhau, các cột và đường nhỏ chiếm chiều rộng của màn hình.</a:t>
            </a:r>
          </a:p>
          <a:p>
            <a:br>
              <a:rPr lang="vi-VN" sz="2400" dirty="0"/>
            </a:br>
            <a:endParaRPr lang="en-US" sz="2400" dirty="0"/>
          </a:p>
        </p:txBody>
      </p:sp>
      <p:pic>
        <p:nvPicPr>
          <p:cNvPr id="6" name="Picture 5">
            <a:extLst>
              <a:ext uri="{FF2B5EF4-FFF2-40B4-BE49-F238E27FC236}">
                <a16:creationId xmlns:a16="http://schemas.microsoft.com/office/drawing/2014/main" id="{FE726BE4-DA4E-7644-9730-4429F39D9423}"/>
              </a:ext>
            </a:extLst>
          </p:cNvPr>
          <p:cNvPicPr>
            <a:picLocks noChangeAspect="1"/>
          </p:cNvPicPr>
          <p:nvPr/>
        </p:nvPicPr>
        <p:blipFill>
          <a:blip r:embed="rId2"/>
          <a:stretch>
            <a:fillRect/>
          </a:stretch>
        </p:blipFill>
        <p:spPr>
          <a:xfrm>
            <a:off x="5708073" y="-353290"/>
            <a:ext cx="6871854" cy="7730836"/>
          </a:xfrm>
          <a:prstGeom prst="rect">
            <a:avLst/>
          </a:prstGeom>
        </p:spPr>
      </p:pic>
    </p:spTree>
    <p:extLst>
      <p:ext uri="{BB962C8B-B14F-4D97-AF65-F5344CB8AC3E}">
        <p14:creationId xmlns:p14="http://schemas.microsoft.com/office/powerpoint/2010/main" val="167930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A6C6DD-0148-6847-9CF5-3EB3EF151255}"/>
              </a:ext>
            </a:extLst>
          </p:cNvPr>
          <p:cNvSpPr/>
          <p:nvPr/>
        </p:nvSpPr>
        <p:spPr>
          <a:xfrm>
            <a:off x="1064868" y="594779"/>
            <a:ext cx="1751952" cy="11222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Modules</a:t>
            </a:r>
            <a:endParaRPr lang="en-US" dirty="0"/>
          </a:p>
        </p:txBody>
      </p:sp>
      <p:sp>
        <p:nvSpPr>
          <p:cNvPr id="5" name="Rectangle 4">
            <a:extLst>
              <a:ext uri="{FF2B5EF4-FFF2-40B4-BE49-F238E27FC236}">
                <a16:creationId xmlns:a16="http://schemas.microsoft.com/office/drawing/2014/main" id="{D61C5209-7A60-2F45-9D97-1BB06B426B5A}"/>
              </a:ext>
            </a:extLst>
          </p:cNvPr>
          <p:cNvSpPr/>
          <p:nvPr/>
        </p:nvSpPr>
        <p:spPr>
          <a:xfrm>
            <a:off x="967888" y="2137027"/>
            <a:ext cx="3160768" cy="3487917"/>
          </a:xfrm>
          <a:prstGeom prst="rect">
            <a:avLst/>
          </a:prstGeom>
        </p:spPr>
        <p:txBody>
          <a:bodyPr wrap="square">
            <a:spAutoFit/>
          </a:bodyPr>
          <a:lstStyle/>
          <a:p>
            <a:r>
              <a:rPr lang="vi-VN" sz="2400" dirty="0"/>
              <a:t>Các mô-đun là các đơn vị không gian riêng lẻ được tạo từ giao điểm của cột và hàng (nghĩa là tương đương theo chiều ngang của cột).</a:t>
            </a:r>
          </a:p>
          <a:p>
            <a:br>
              <a:rPr lang="vi-VN" sz="2400" dirty="0"/>
            </a:br>
            <a:endParaRPr lang="en-US" sz="2400" dirty="0"/>
          </a:p>
        </p:txBody>
      </p:sp>
      <p:pic>
        <p:nvPicPr>
          <p:cNvPr id="4" name="Picture 3">
            <a:extLst>
              <a:ext uri="{FF2B5EF4-FFF2-40B4-BE49-F238E27FC236}">
                <a16:creationId xmlns:a16="http://schemas.microsoft.com/office/drawing/2014/main" id="{B8C58DDC-AF83-4B46-80BA-95C71466421F}"/>
              </a:ext>
            </a:extLst>
          </p:cNvPr>
          <p:cNvPicPr>
            <a:picLocks noChangeAspect="1"/>
          </p:cNvPicPr>
          <p:nvPr/>
        </p:nvPicPr>
        <p:blipFill>
          <a:blip r:embed="rId2"/>
          <a:stretch>
            <a:fillRect/>
          </a:stretch>
        </p:blipFill>
        <p:spPr>
          <a:xfrm>
            <a:off x="4559442" y="110490"/>
            <a:ext cx="7632558" cy="6525837"/>
          </a:xfrm>
          <a:prstGeom prst="rect">
            <a:avLst/>
          </a:prstGeom>
        </p:spPr>
      </p:pic>
    </p:spTree>
    <p:extLst>
      <p:ext uri="{BB962C8B-B14F-4D97-AF65-F5344CB8AC3E}">
        <p14:creationId xmlns:p14="http://schemas.microsoft.com/office/powerpoint/2010/main" val="143350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2027421"/>
            <a:ext cx="3408218" cy="24060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349102" y="2691828"/>
            <a:ext cx="2823590" cy="1077218"/>
          </a:xfrm>
          <a:prstGeom prst="rect">
            <a:avLst/>
          </a:prstGeom>
          <a:noFill/>
        </p:spPr>
        <p:txBody>
          <a:bodyPr wrap="square" rtlCol="0">
            <a:spAutoFit/>
          </a:bodyPr>
          <a:lstStyle/>
          <a:p>
            <a:r>
              <a:rPr lang="vi-VN" sz="3200" b="1" dirty="0"/>
              <a:t>4 KIỂU LƯỚI</a:t>
            </a:r>
          </a:p>
          <a:p>
            <a:r>
              <a:rPr lang="vi-VN" sz="3200" b="1" dirty="0">
                <a:latin typeface="Arial" panose="020B0604020202020204" pitchFamily="34" charset="0"/>
                <a:cs typeface="Arial" panose="020B0604020202020204" pitchFamily="34" charset="0"/>
              </a:rPr>
              <a:t>CƠ BẢN</a:t>
            </a:r>
            <a:endParaRPr lang="en-US" sz="32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C03BF92-61CD-F445-B5D7-895A117F2BD5}"/>
              </a:ext>
            </a:extLst>
          </p:cNvPr>
          <p:cNvPicPr>
            <a:picLocks noChangeAspect="1"/>
          </p:cNvPicPr>
          <p:nvPr/>
        </p:nvPicPr>
        <p:blipFill>
          <a:blip r:embed="rId2"/>
          <a:stretch>
            <a:fillRect/>
          </a:stretch>
        </p:blipFill>
        <p:spPr>
          <a:xfrm>
            <a:off x="5734628" y="508000"/>
            <a:ext cx="4241800" cy="5842000"/>
          </a:xfrm>
          <a:prstGeom prst="rect">
            <a:avLst/>
          </a:prstGeom>
        </p:spPr>
      </p:pic>
      <p:sp>
        <p:nvSpPr>
          <p:cNvPr id="8" name="Rectangle 7">
            <a:extLst>
              <a:ext uri="{FF2B5EF4-FFF2-40B4-BE49-F238E27FC236}">
                <a16:creationId xmlns:a16="http://schemas.microsoft.com/office/drawing/2014/main" id="{C7FDAEB2-8145-BF4A-91C5-B5E21E29523E}"/>
              </a:ext>
            </a:extLst>
          </p:cNvPr>
          <p:cNvSpPr/>
          <p:nvPr/>
        </p:nvSpPr>
        <p:spPr>
          <a:xfrm>
            <a:off x="360218" y="4740763"/>
            <a:ext cx="4987637" cy="1569660"/>
          </a:xfrm>
          <a:prstGeom prst="rect">
            <a:avLst/>
          </a:prstGeom>
        </p:spPr>
        <p:txBody>
          <a:bodyPr wrap="square">
            <a:spAutoFit/>
          </a:bodyPr>
          <a:lstStyle/>
          <a:p>
            <a:r>
              <a:rPr lang="vi-VN" sz="2400" dirty="0"/>
              <a:t>Columns, modules, alleys và margins có thể được kết hợp theo những cách khác nhau để tạo thành các loại lưới riêng biệt. </a:t>
            </a:r>
            <a:endParaRPr lang="en-US" sz="2400" dirty="0"/>
          </a:p>
        </p:txBody>
      </p:sp>
    </p:spTree>
    <p:extLst>
      <p:ext uri="{BB962C8B-B14F-4D97-AF65-F5344CB8AC3E}">
        <p14:creationId xmlns:p14="http://schemas.microsoft.com/office/powerpoint/2010/main" val="400304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707886"/>
          </a:xfrm>
          <a:prstGeom prst="rect">
            <a:avLst/>
          </a:prstGeom>
          <a:noFill/>
        </p:spPr>
        <p:txBody>
          <a:bodyPr wrap="square" rtlCol="0">
            <a:spAutoFit/>
          </a:bodyPr>
          <a:lstStyle/>
          <a:p>
            <a:r>
              <a:rPr lang="en-US" sz="2000" b="1" dirty="0"/>
              <a:t>Manuscript Grid </a:t>
            </a:r>
          </a:p>
          <a:p>
            <a:r>
              <a:rPr lang="vi-VN" sz="2000" dirty="0"/>
              <a:t>Lưới bản thảo</a:t>
            </a:r>
            <a:endParaRPr lang="en-US" sz="20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7FDAEB2-8145-BF4A-91C5-B5E21E29523E}"/>
              </a:ext>
            </a:extLst>
          </p:cNvPr>
          <p:cNvSpPr/>
          <p:nvPr/>
        </p:nvSpPr>
        <p:spPr>
          <a:xfrm>
            <a:off x="617897" y="2101028"/>
            <a:ext cx="3884829" cy="3046988"/>
          </a:xfrm>
          <a:prstGeom prst="rect">
            <a:avLst/>
          </a:prstGeom>
        </p:spPr>
        <p:txBody>
          <a:bodyPr wrap="square">
            <a:spAutoFit/>
          </a:bodyPr>
          <a:lstStyle/>
          <a:p>
            <a:r>
              <a:rPr lang="vi-VN" sz="2400" dirty="0"/>
              <a:t>Đôi khi được gọi là lưới khối hoặc lưới cột đơn, có cấu trúc lưới đơn giản nhất. </a:t>
            </a:r>
          </a:p>
          <a:p>
            <a:r>
              <a:rPr lang="vi-VN" sz="2400" dirty="0"/>
              <a:t>Nó về cơ bản là một khu vực hình chữ nhật lớn chiếm phần lớn không gian bên trong một định dạng.</a:t>
            </a:r>
            <a:endParaRPr lang="en-US" sz="2400" dirty="0"/>
          </a:p>
        </p:txBody>
      </p:sp>
      <p:pic>
        <p:nvPicPr>
          <p:cNvPr id="7" name="Picture 6">
            <a:extLst>
              <a:ext uri="{FF2B5EF4-FFF2-40B4-BE49-F238E27FC236}">
                <a16:creationId xmlns:a16="http://schemas.microsoft.com/office/drawing/2014/main" id="{AE176077-24FA-4147-AE2B-BC091CF56B7E}"/>
              </a:ext>
            </a:extLst>
          </p:cNvPr>
          <p:cNvPicPr>
            <a:picLocks noChangeAspect="1"/>
          </p:cNvPicPr>
          <p:nvPr/>
        </p:nvPicPr>
        <p:blipFill>
          <a:blip r:embed="rId2"/>
          <a:stretch>
            <a:fillRect/>
          </a:stretch>
        </p:blipFill>
        <p:spPr>
          <a:xfrm>
            <a:off x="4441665" y="734084"/>
            <a:ext cx="7750335" cy="4793879"/>
          </a:xfrm>
          <a:prstGeom prst="rect">
            <a:avLst/>
          </a:prstGeom>
        </p:spPr>
      </p:pic>
    </p:spTree>
    <p:extLst>
      <p:ext uri="{BB962C8B-B14F-4D97-AF65-F5344CB8AC3E}">
        <p14:creationId xmlns:p14="http://schemas.microsoft.com/office/powerpoint/2010/main" val="388611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707886"/>
          </a:xfrm>
          <a:prstGeom prst="rect">
            <a:avLst/>
          </a:prstGeom>
          <a:noFill/>
        </p:spPr>
        <p:txBody>
          <a:bodyPr wrap="square" rtlCol="0">
            <a:spAutoFit/>
          </a:bodyPr>
          <a:lstStyle/>
          <a:p>
            <a:r>
              <a:rPr lang="en-US" sz="2000" b="1" dirty="0"/>
              <a:t>Manuscript Grid </a:t>
            </a:r>
          </a:p>
          <a:p>
            <a:r>
              <a:rPr lang="vi-VN" sz="2000" dirty="0"/>
              <a:t>Lưới bản thảo</a:t>
            </a:r>
            <a:endParaRPr lang="en-US" sz="20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7FDAEB2-8145-BF4A-91C5-B5E21E29523E}"/>
              </a:ext>
            </a:extLst>
          </p:cNvPr>
          <p:cNvSpPr/>
          <p:nvPr/>
        </p:nvSpPr>
        <p:spPr>
          <a:xfrm>
            <a:off x="617897" y="2101028"/>
            <a:ext cx="3884829" cy="1569660"/>
          </a:xfrm>
          <a:prstGeom prst="rect">
            <a:avLst/>
          </a:prstGeom>
        </p:spPr>
        <p:txBody>
          <a:bodyPr wrap="square">
            <a:spAutoFit/>
          </a:bodyPr>
          <a:lstStyle/>
          <a:p>
            <a:r>
              <a:rPr lang="vi-VN" sz="2400" dirty="0"/>
              <a:t>Cấu trúc chính được xác định bởi các khối văn bản và lề lớn, định vị khối trong format.</a:t>
            </a:r>
            <a:endParaRPr lang="en-US" sz="2400" dirty="0"/>
          </a:p>
        </p:txBody>
      </p:sp>
      <p:sp>
        <p:nvSpPr>
          <p:cNvPr id="6" name="Rectangle 5">
            <a:extLst>
              <a:ext uri="{FF2B5EF4-FFF2-40B4-BE49-F238E27FC236}">
                <a16:creationId xmlns:a16="http://schemas.microsoft.com/office/drawing/2014/main" id="{71B1C963-49A4-4443-845F-963AC6BFEA0A}"/>
              </a:ext>
            </a:extLst>
          </p:cNvPr>
          <p:cNvSpPr/>
          <p:nvPr/>
        </p:nvSpPr>
        <p:spPr>
          <a:xfrm>
            <a:off x="617897" y="3805137"/>
            <a:ext cx="3884829" cy="2308324"/>
          </a:xfrm>
          <a:prstGeom prst="rect">
            <a:avLst/>
          </a:prstGeom>
        </p:spPr>
        <p:txBody>
          <a:bodyPr wrap="square">
            <a:spAutoFit/>
          </a:bodyPr>
          <a:lstStyle/>
          <a:p>
            <a:r>
              <a:rPr lang="vi-VN" sz="2400" dirty="0"/>
              <a:t>Thường sử dụng cho các khối văn bản lớn và liên tục. Chúng được sử dụng trong sách và các bài tiểu luận dài cho các bài đăng trên blog.</a:t>
            </a:r>
            <a:endParaRPr lang="en-US" sz="2400" dirty="0"/>
          </a:p>
        </p:txBody>
      </p:sp>
      <p:pic>
        <p:nvPicPr>
          <p:cNvPr id="10" name="Picture 9">
            <a:extLst>
              <a:ext uri="{FF2B5EF4-FFF2-40B4-BE49-F238E27FC236}">
                <a16:creationId xmlns:a16="http://schemas.microsoft.com/office/drawing/2014/main" id="{CDD4A19A-A210-0448-A9FA-1CA5DFA46E70}"/>
              </a:ext>
            </a:extLst>
          </p:cNvPr>
          <p:cNvPicPr>
            <a:picLocks noChangeAspect="1"/>
          </p:cNvPicPr>
          <p:nvPr/>
        </p:nvPicPr>
        <p:blipFill>
          <a:blip r:embed="rId2"/>
          <a:stretch>
            <a:fillRect/>
          </a:stretch>
        </p:blipFill>
        <p:spPr>
          <a:xfrm>
            <a:off x="5202382" y="463550"/>
            <a:ext cx="5943600" cy="5930900"/>
          </a:xfrm>
          <a:prstGeom prst="rect">
            <a:avLst/>
          </a:prstGeom>
        </p:spPr>
      </p:pic>
    </p:spTree>
    <p:extLst>
      <p:ext uri="{BB962C8B-B14F-4D97-AF65-F5344CB8AC3E}">
        <p14:creationId xmlns:p14="http://schemas.microsoft.com/office/powerpoint/2010/main" val="168823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707886"/>
          </a:xfrm>
          <a:prstGeom prst="rect">
            <a:avLst/>
          </a:prstGeom>
          <a:noFill/>
        </p:spPr>
        <p:txBody>
          <a:bodyPr wrap="square" rtlCol="0">
            <a:spAutoFit/>
          </a:bodyPr>
          <a:lstStyle/>
          <a:p>
            <a:r>
              <a:rPr lang="en-US" sz="2000" b="1" dirty="0"/>
              <a:t>Manuscript Grid </a:t>
            </a:r>
          </a:p>
          <a:p>
            <a:r>
              <a:rPr lang="vi-VN" sz="2000" dirty="0"/>
              <a:t>Lưới bản thảo</a:t>
            </a:r>
            <a:endParaRPr lang="en-US" sz="20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7FDAEB2-8145-BF4A-91C5-B5E21E29523E}"/>
              </a:ext>
            </a:extLst>
          </p:cNvPr>
          <p:cNvSpPr/>
          <p:nvPr/>
        </p:nvSpPr>
        <p:spPr>
          <a:xfrm>
            <a:off x="617898" y="2101028"/>
            <a:ext cx="3372212" cy="2677656"/>
          </a:xfrm>
          <a:prstGeom prst="rect">
            <a:avLst/>
          </a:prstGeom>
        </p:spPr>
        <p:txBody>
          <a:bodyPr wrap="square">
            <a:spAutoFit/>
          </a:bodyPr>
          <a:lstStyle/>
          <a:p>
            <a:br>
              <a:rPr lang="vi-VN" sz="2400" dirty="0"/>
            </a:br>
            <a:r>
              <a:rPr lang="vi-VN" sz="2400" dirty="0"/>
              <a:t>Cách căn lề rộng hơn - dẫn đến các khối văn bản hẹp hơn, giúp tập trung mắt vào văn bản và tạo cảm giác bình tĩnh và ổn định. </a:t>
            </a:r>
            <a:endParaRPr lang="en-US" sz="2400" dirty="0"/>
          </a:p>
        </p:txBody>
      </p:sp>
      <p:pic>
        <p:nvPicPr>
          <p:cNvPr id="4" name="Picture 3">
            <a:extLst>
              <a:ext uri="{FF2B5EF4-FFF2-40B4-BE49-F238E27FC236}">
                <a16:creationId xmlns:a16="http://schemas.microsoft.com/office/drawing/2014/main" id="{B162F1A1-2A0E-1B43-A086-7A6D1131433C}"/>
              </a:ext>
            </a:extLst>
          </p:cNvPr>
          <p:cNvPicPr>
            <a:picLocks noChangeAspect="1"/>
          </p:cNvPicPr>
          <p:nvPr/>
        </p:nvPicPr>
        <p:blipFill>
          <a:blip r:embed="rId2"/>
          <a:stretch>
            <a:fillRect/>
          </a:stretch>
        </p:blipFill>
        <p:spPr>
          <a:xfrm>
            <a:off x="4626333" y="586548"/>
            <a:ext cx="7565667" cy="5666509"/>
          </a:xfrm>
          <a:prstGeom prst="rect">
            <a:avLst/>
          </a:prstGeom>
        </p:spPr>
      </p:pic>
    </p:spTree>
    <p:extLst>
      <p:ext uri="{BB962C8B-B14F-4D97-AF65-F5344CB8AC3E}">
        <p14:creationId xmlns:p14="http://schemas.microsoft.com/office/powerpoint/2010/main" val="336002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r>
              <a:rPr lang="en-US" b="1" dirty="0"/>
              <a:t>Multicolumn Grid </a:t>
            </a:r>
          </a:p>
          <a:p>
            <a:r>
              <a:rPr lang="vi-VN" sz="2000" dirty="0"/>
              <a:t>Lưới nhiều cột</a:t>
            </a:r>
            <a:endParaRPr lang="en-US" sz="20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7FDAEB2-8145-BF4A-91C5-B5E21E29523E}"/>
              </a:ext>
            </a:extLst>
          </p:cNvPr>
          <p:cNvSpPr/>
          <p:nvPr/>
        </p:nvSpPr>
        <p:spPr>
          <a:xfrm>
            <a:off x="617898" y="2101028"/>
            <a:ext cx="3330648" cy="1569660"/>
          </a:xfrm>
          <a:prstGeom prst="rect">
            <a:avLst/>
          </a:prstGeom>
        </p:spPr>
        <p:txBody>
          <a:bodyPr wrap="square">
            <a:spAutoFit/>
          </a:bodyPr>
          <a:lstStyle/>
          <a:p>
            <a:r>
              <a:rPr lang="vi-VN" sz="2400" dirty="0"/>
              <a:t>Lưới cột rất hữu ích cho các bố cục có chứa thông tin không liên tục. </a:t>
            </a:r>
          </a:p>
        </p:txBody>
      </p:sp>
      <p:pic>
        <p:nvPicPr>
          <p:cNvPr id="4" name="Picture 3">
            <a:extLst>
              <a:ext uri="{FF2B5EF4-FFF2-40B4-BE49-F238E27FC236}">
                <a16:creationId xmlns:a16="http://schemas.microsoft.com/office/drawing/2014/main" id="{2C75B556-531E-0341-B59B-A064090BF9C1}"/>
              </a:ext>
            </a:extLst>
          </p:cNvPr>
          <p:cNvPicPr>
            <a:picLocks noChangeAspect="1"/>
          </p:cNvPicPr>
          <p:nvPr/>
        </p:nvPicPr>
        <p:blipFill>
          <a:blip r:embed="rId2"/>
          <a:stretch>
            <a:fillRect/>
          </a:stretch>
        </p:blipFill>
        <p:spPr>
          <a:xfrm>
            <a:off x="3977388" y="734086"/>
            <a:ext cx="8214612" cy="5667292"/>
          </a:xfrm>
          <a:prstGeom prst="rect">
            <a:avLst/>
          </a:prstGeom>
        </p:spPr>
      </p:pic>
    </p:spTree>
    <p:extLst>
      <p:ext uri="{BB962C8B-B14F-4D97-AF65-F5344CB8AC3E}">
        <p14:creationId xmlns:p14="http://schemas.microsoft.com/office/powerpoint/2010/main" val="291245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r>
              <a:rPr lang="en-US" b="1" dirty="0"/>
              <a:t>Multicolumn Grid </a:t>
            </a:r>
          </a:p>
          <a:p>
            <a:r>
              <a:rPr lang="vi-VN" sz="2000" dirty="0"/>
              <a:t>Lưới nhiều cột</a:t>
            </a:r>
            <a:endParaRPr lang="en-US" sz="20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7FDAEB2-8145-BF4A-91C5-B5E21E29523E}"/>
              </a:ext>
            </a:extLst>
          </p:cNvPr>
          <p:cNvSpPr/>
          <p:nvPr/>
        </p:nvSpPr>
        <p:spPr>
          <a:xfrm>
            <a:off x="617898" y="2101028"/>
            <a:ext cx="3330648" cy="1569660"/>
          </a:xfrm>
          <a:prstGeom prst="rect">
            <a:avLst/>
          </a:prstGeom>
        </p:spPr>
        <p:txBody>
          <a:bodyPr wrap="square">
            <a:spAutoFit/>
          </a:bodyPr>
          <a:lstStyle/>
          <a:p>
            <a:r>
              <a:rPr lang="vi-VN" sz="2400" dirty="0"/>
              <a:t>Lưới cột rất hữu ích cho các bố cục có chứa thông tin không liên tục. </a:t>
            </a:r>
          </a:p>
        </p:txBody>
      </p:sp>
      <p:pic>
        <p:nvPicPr>
          <p:cNvPr id="6" name="Picture 5">
            <a:extLst>
              <a:ext uri="{FF2B5EF4-FFF2-40B4-BE49-F238E27FC236}">
                <a16:creationId xmlns:a16="http://schemas.microsoft.com/office/drawing/2014/main" id="{32E7FA8C-87E1-4D49-BF38-2F795858CCCF}"/>
              </a:ext>
            </a:extLst>
          </p:cNvPr>
          <p:cNvPicPr>
            <a:picLocks noChangeAspect="1"/>
          </p:cNvPicPr>
          <p:nvPr/>
        </p:nvPicPr>
        <p:blipFill>
          <a:blip r:embed="rId2"/>
          <a:stretch>
            <a:fillRect/>
          </a:stretch>
        </p:blipFill>
        <p:spPr>
          <a:xfrm>
            <a:off x="3919962" y="373647"/>
            <a:ext cx="8272038" cy="6110279"/>
          </a:xfrm>
          <a:prstGeom prst="rect">
            <a:avLst/>
          </a:prstGeom>
        </p:spPr>
      </p:pic>
    </p:spTree>
    <p:extLst>
      <p:ext uri="{BB962C8B-B14F-4D97-AF65-F5344CB8AC3E}">
        <p14:creationId xmlns:p14="http://schemas.microsoft.com/office/powerpoint/2010/main" val="413046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r>
              <a:rPr lang="en-US" b="1" dirty="0"/>
              <a:t>Multicolumn Grid </a:t>
            </a:r>
          </a:p>
          <a:p>
            <a:r>
              <a:rPr lang="vi-VN" sz="2000" dirty="0"/>
              <a:t>Lưới nhiều cột</a:t>
            </a:r>
            <a:endParaRPr lang="en-US" sz="20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7FDAEB2-8145-BF4A-91C5-B5E21E29523E}"/>
              </a:ext>
            </a:extLst>
          </p:cNvPr>
          <p:cNvSpPr/>
          <p:nvPr/>
        </p:nvSpPr>
        <p:spPr>
          <a:xfrm>
            <a:off x="617898" y="2101028"/>
            <a:ext cx="3330648" cy="1938992"/>
          </a:xfrm>
          <a:prstGeom prst="rect">
            <a:avLst/>
          </a:prstGeom>
        </p:spPr>
        <p:txBody>
          <a:bodyPr wrap="square">
            <a:spAutoFit/>
          </a:bodyPr>
          <a:lstStyle/>
          <a:p>
            <a:r>
              <a:rPr lang="vi-VN" sz="2400" dirty="0"/>
              <a:t>Khi bạn sử dụng lưới nhiều cột, nó có thể tạo các vùng cho các loại nội dung khác nhau. </a:t>
            </a:r>
            <a:endParaRPr lang="en-US" sz="2400" dirty="0"/>
          </a:p>
        </p:txBody>
      </p:sp>
      <p:pic>
        <p:nvPicPr>
          <p:cNvPr id="6" name="Picture 5">
            <a:extLst>
              <a:ext uri="{FF2B5EF4-FFF2-40B4-BE49-F238E27FC236}">
                <a16:creationId xmlns:a16="http://schemas.microsoft.com/office/drawing/2014/main" id="{4AF00731-13C2-B043-B16D-A5F06AA68E5B}"/>
              </a:ext>
            </a:extLst>
          </p:cNvPr>
          <p:cNvPicPr>
            <a:picLocks noChangeAspect="1"/>
          </p:cNvPicPr>
          <p:nvPr/>
        </p:nvPicPr>
        <p:blipFill>
          <a:blip r:embed="rId2"/>
          <a:stretch>
            <a:fillRect/>
          </a:stretch>
        </p:blipFill>
        <p:spPr>
          <a:xfrm>
            <a:off x="3699164" y="-516638"/>
            <a:ext cx="8866909" cy="14261462"/>
          </a:xfrm>
          <a:prstGeom prst="rect">
            <a:avLst/>
          </a:prstGeom>
        </p:spPr>
      </p:pic>
    </p:spTree>
    <p:extLst>
      <p:ext uri="{BB962C8B-B14F-4D97-AF65-F5344CB8AC3E}">
        <p14:creationId xmlns:p14="http://schemas.microsoft.com/office/powerpoint/2010/main" val="284207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3330D7-EB50-3742-9ECA-4BFA86657C0E}"/>
              </a:ext>
            </a:extLst>
          </p:cNvPr>
          <p:cNvPicPr>
            <a:picLocks noChangeAspect="1"/>
          </p:cNvPicPr>
          <p:nvPr/>
        </p:nvPicPr>
        <p:blipFill>
          <a:blip r:embed="rId2"/>
          <a:stretch>
            <a:fillRect/>
          </a:stretch>
        </p:blipFill>
        <p:spPr>
          <a:xfrm>
            <a:off x="2258291" y="-1"/>
            <a:ext cx="9933709" cy="7671031"/>
          </a:xfrm>
          <a:prstGeom prst="rect">
            <a:avLst/>
          </a:prstGeom>
        </p:spPr>
      </p:pic>
      <p:sp>
        <p:nvSpPr>
          <p:cNvPr id="2" name="Rectangle 1">
            <a:extLst>
              <a:ext uri="{FF2B5EF4-FFF2-40B4-BE49-F238E27FC236}">
                <a16:creationId xmlns:a16="http://schemas.microsoft.com/office/drawing/2014/main" id="{ED0D0B62-F7FE-A549-A24C-8EF697385228}"/>
              </a:ext>
            </a:extLst>
          </p:cNvPr>
          <p:cNvSpPr/>
          <p:nvPr/>
        </p:nvSpPr>
        <p:spPr>
          <a:xfrm>
            <a:off x="0" y="2027421"/>
            <a:ext cx="5389418" cy="24060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365694" y="2445607"/>
            <a:ext cx="4691215" cy="1569660"/>
          </a:xfrm>
          <a:prstGeom prst="rect">
            <a:avLst/>
          </a:prstGeom>
          <a:noFill/>
        </p:spPr>
        <p:txBody>
          <a:bodyPr wrap="square" rtlCol="0">
            <a:spAutoFit/>
          </a:bodyPr>
          <a:lstStyle/>
          <a:p>
            <a:r>
              <a:rPr lang="vi-VN" sz="2400" dirty="0"/>
              <a:t>Là cấu trúc bao gồm một loạt các đường ngang và dọc, được sử dụng để sắp xếp các thành phần theo một trật tự nhất định.</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466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r>
              <a:rPr lang="en-US" b="1" dirty="0"/>
              <a:t>Multicolumn Grid </a:t>
            </a:r>
          </a:p>
          <a:p>
            <a:r>
              <a:rPr lang="vi-VN" sz="2000" dirty="0"/>
              <a:t>Lưới nhiều cột</a:t>
            </a:r>
            <a:endParaRPr lang="en-US" sz="20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7FDAEB2-8145-BF4A-91C5-B5E21E29523E}"/>
              </a:ext>
            </a:extLst>
          </p:cNvPr>
          <p:cNvSpPr/>
          <p:nvPr/>
        </p:nvSpPr>
        <p:spPr>
          <a:xfrm>
            <a:off x="617898" y="2101028"/>
            <a:ext cx="3330648" cy="2308324"/>
          </a:xfrm>
          <a:prstGeom prst="rect">
            <a:avLst/>
          </a:prstGeom>
        </p:spPr>
        <p:txBody>
          <a:bodyPr wrap="square">
            <a:spAutoFit/>
          </a:bodyPr>
          <a:lstStyle/>
          <a:p>
            <a:r>
              <a:rPr lang="vi-VN" sz="2400" dirty="0"/>
              <a:t>Một cột có thể được dành riêng cho văn bản, một cột khác cho hình ảnh và một cột khác cho chú thích hình ảnh.</a:t>
            </a:r>
            <a:endParaRPr lang="en-US" sz="2400" dirty="0"/>
          </a:p>
        </p:txBody>
      </p:sp>
      <p:pic>
        <p:nvPicPr>
          <p:cNvPr id="6" name="Picture 5">
            <a:extLst>
              <a:ext uri="{FF2B5EF4-FFF2-40B4-BE49-F238E27FC236}">
                <a16:creationId xmlns:a16="http://schemas.microsoft.com/office/drawing/2014/main" id="{76EB027A-8C2D-6F4D-8E4B-B46CD400BBC7}"/>
              </a:ext>
            </a:extLst>
          </p:cNvPr>
          <p:cNvPicPr>
            <a:picLocks noChangeAspect="1"/>
          </p:cNvPicPr>
          <p:nvPr/>
        </p:nvPicPr>
        <p:blipFill>
          <a:blip r:embed="rId2"/>
          <a:stretch>
            <a:fillRect/>
          </a:stretch>
        </p:blipFill>
        <p:spPr>
          <a:xfrm>
            <a:off x="4197927" y="95250"/>
            <a:ext cx="7620000" cy="6667500"/>
          </a:xfrm>
          <a:prstGeom prst="rect">
            <a:avLst/>
          </a:prstGeom>
        </p:spPr>
      </p:pic>
    </p:spTree>
    <p:extLst>
      <p:ext uri="{BB962C8B-B14F-4D97-AF65-F5344CB8AC3E}">
        <p14:creationId xmlns:p14="http://schemas.microsoft.com/office/powerpoint/2010/main" val="86896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r>
              <a:rPr lang="en-US" b="1" dirty="0"/>
              <a:t>Multicolumn Grid </a:t>
            </a:r>
          </a:p>
          <a:p>
            <a:r>
              <a:rPr lang="vi-VN" sz="2000" dirty="0"/>
              <a:t>Lưới nhiều cột</a:t>
            </a:r>
            <a:endParaRPr lang="en-US" sz="20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841F507-7609-BF46-9943-49F6303E2F7D}"/>
              </a:ext>
            </a:extLst>
          </p:cNvPr>
          <p:cNvSpPr/>
          <p:nvPr/>
        </p:nvSpPr>
        <p:spPr>
          <a:xfrm>
            <a:off x="617898" y="2461369"/>
            <a:ext cx="3635447" cy="4154984"/>
          </a:xfrm>
          <a:prstGeom prst="rect">
            <a:avLst/>
          </a:prstGeom>
        </p:spPr>
        <p:txBody>
          <a:bodyPr wrap="square">
            <a:spAutoFit/>
          </a:bodyPr>
          <a:lstStyle/>
          <a:p>
            <a:r>
              <a:rPr lang="vi-VN" sz="2400" dirty="0"/>
              <a:t>Các cột được phân đoạn thêm bằng cách đặt các khoảng trống nhỏ giữa chúng được gọi là </a:t>
            </a:r>
            <a:r>
              <a:rPr lang="vi-VN" sz="2400" b="1" dirty="0"/>
              <a:t>Gutters</a:t>
            </a:r>
            <a:r>
              <a:rPr lang="vi-VN" sz="2400" dirty="0"/>
              <a:t> (máng xối). </a:t>
            </a:r>
          </a:p>
          <a:p>
            <a:r>
              <a:rPr lang="vi-VN" sz="2400" dirty="0"/>
              <a:t>Các gutter này </a:t>
            </a:r>
            <a:r>
              <a:rPr lang="vi-VN" sz="2400" b="1" dirty="0"/>
              <a:t>chứa khoảng trắng, </a:t>
            </a:r>
            <a:r>
              <a:rPr lang="vi-VN" sz="2400" dirty="0"/>
              <a:t>một lần nữa, tạo ra khoảng thở cho nội dung của bạn. Điều này giúp phân chia nội dung.</a:t>
            </a:r>
            <a:endParaRPr lang="en-US" sz="2400" dirty="0"/>
          </a:p>
        </p:txBody>
      </p:sp>
      <p:pic>
        <p:nvPicPr>
          <p:cNvPr id="10" name="Picture 9">
            <a:extLst>
              <a:ext uri="{FF2B5EF4-FFF2-40B4-BE49-F238E27FC236}">
                <a16:creationId xmlns:a16="http://schemas.microsoft.com/office/drawing/2014/main" id="{0EF23B19-7FEE-BF43-966D-D9317725E0DF}"/>
              </a:ext>
            </a:extLst>
          </p:cNvPr>
          <p:cNvPicPr>
            <a:picLocks noChangeAspect="1"/>
          </p:cNvPicPr>
          <p:nvPr/>
        </p:nvPicPr>
        <p:blipFill rotWithShape="1">
          <a:blip r:embed="rId2"/>
          <a:srcRect l="22679" t="10430" r="23063" b="-1"/>
          <a:stretch/>
        </p:blipFill>
        <p:spPr>
          <a:xfrm>
            <a:off x="5389444" y="1052946"/>
            <a:ext cx="6109828" cy="5043054"/>
          </a:xfrm>
          <a:prstGeom prst="rect">
            <a:avLst/>
          </a:prstGeom>
        </p:spPr>
      </p:pic>
    </p:spTree>
    <p:extLst>
      <p:ext uri="{BB962C8B-B14F-4D97-AF65-F5344CB8AC3E}">
        <p14:creationId xmlns:p14="http://schemas.microsoft.com/office/powerpoint/2010/main" val="428270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r>
              <a:rPr lang="en-US" b="1" dirty="0"/>
              <a:t>Multicolumn Grid </a:t>
            </a:r>
          </a:p>
          <a:p>
            <a:r>
              <a:rPr lang="vi-VN" sz="2000" dirty="0"/>
              <a:t>Lưới nhiều cột</a:t>
            </a:r>
            <a:endParaRPr lang="en-US" sz="20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7FDAEB2-8145-BF4A-91C5-B5E21E29523E}"/>
              </a:ext>
            </a:extLst>
          </p:cNvPr>
          <p:cNvSpPr/>
          <p:nvPr/>
        </p:nvSpPr>
        <p:spPr>
          <a:xfrm>
            <a:off x="617897" y="2530197"/>
            <a:ext cx="5270284" cy="1200329"/>
          </a:xfrm>
          <a:prstGeom prst="rect">
            <a:avLst/>
          </a:prstGeom>
        </p:spPr>
        <p:txBody>
          <a:bodyPr wrap="square">
            <a:spAutoFit/>
          </a:bodyPr>
          <a:lstStyle/>
          <a:p>
            <a:r>
              <a:rPr lang="vi-VN" sz="2400" dirty="0"/>
              <a:t>Độ rộng của một cột nên phụ thuộc vào một số yếu tố của thiết kế, có thể là kích thước của văn bản.</a:t>
            </a:r>
            <a:endParaRPr lang="en-US" sz="2400" dirty="0"/>
          </a:p>
        </p:txBody>
      </p:sp>
      <p:sp>
        <p:nvSpPr>
          <p:cNvPr id="7" name="Rectangle 6">
            <a:extLst>
              <a:ext uri="{FF2B5EF4-FFF2-40B4-BE49-F238E27FC236}">
                <a16:creationId xmlns:a16="http://schemas.microsoft.com/office/drawing/2014/main" id="{9DB75E4E-8643-044E-B1B5-0F837B83717E}"/>
              </a:ext>
            </a:extLst>
          </p:cNvPr>
          <p:cNvSpPr/>
          <p:nvPr/>
        </p:nvSpPr>
        <p:spPr>
          <a:xfrm>
            <a:off x="617897" y="4063235"/>
            <a:ext cx="4867080" cy="830997"/>
          </a:xfrm>
          <a:prstGeom prst="rect">
            <a:avLst/>
          </a:prstGeom>
        </p:spPr>
        <p:txBody>
          <a:bodyPr wrap="square">
            <a:spAutoFit/>
          </a:bodyPr>
          <a:lstStyle/>
          <a:p>
            <a:r>
              <a:rPr lang="vi-VN" sz="2400" dirty="0"/>
              <a:t>Một cột quá rộng hoặc hẹp sẽ khiến việc đọc trở nên khó khăn.</a:t>
            </a:r>
            <a:endParaRPr lang="en-US" sz="2400" dirty="0"/>
          </a:p>
        </p:txBody>
      </p:sp>
      <p:pic>
        <p:nvPicPr>
          <p:cNvPr id="4" name="Picture 3">
            <a:extLst>
              <a:ext uri="{FF2B5EF4-FFF2-40B4-BE49-F238E27FC236}">
                <a16:creationId xmlns:a16="http://schemas.microsoft.com/office/drawing/2014/main" id="{987E714B-71EC-3346-97E3-341C5EA45460}"/>
              </a:ext>
            </a:extLst>
          </p:cNvPr>
          <p:cNvPicPr>
            <a:picLocks noChangeAspect="1"/>
          </p:cNvPicPr>
          <p:nvPr/>
        </p:nvPicPr>
        <p:blipFill>
          <a:blip r:embed="rId2"/>
          <a:stretch>
            <a:fillRect/>
          </a:stretch>
        </p:blipFill>
        <p:spPr>
          <a:xfrm>
            <a:off x="6077527" y="1437598"/>
            <a:ext cx="6114473" cy="4585855"/>
          </a:xfrm>
          <a:prstGeom prst="rect">
            <a:avLst/>
          </a:prstGeom>
        </p:spPr>
      </p:pic>
    </p:spTree>
    <p:extLst>
      <p:ext uri="{BB962C8B-B14F-4D97-AF65-F5344CB8AC3E}">
        <p14:creationId xmlns:p14="http://schemas.microsoft.com/office/powerpoint/2010/main" val="2928846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r>
              <a:rPr lang="en-US" b="1" dirty="0"/>
              <a:t>Multicolumn Grid </a:t>
            </a:r>
          </a:p>
          <a:p>
            <a:r>
              <a:rPr lang="vi-VN" sz="2000" dirty="0"/>
              <a:t>Lưới nhiều cột</a:t>
            </a:r>
            <a:endParaRPr lang="en-US"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42C96C4-4440-AD41-BEBD-0FA2A4E153EE}"/>
              </a:ext>
            </a:extLst>
          </p:cNvPr>
          <p:cNvPicPr>
            <a:picLocks noChangeAspect="1"/>
          </p:cNvPicPr>
          <p:nvPr/>
        </p:nvPicPr>
        <p:blipFill>
          <a:blip r:embed="rId2"/>
          <a:stretch>
            <a:fillRect/>
          </a:stretch>
        </p:blipFill>
        <p:spPr>
          <a:xfrm>
            <a:off x="1325418" y="1823937"/>
            <a:ext cx="9652000" cy="4826000"/>
          </a:xfrm>
          <a:prstGeom prst="rect">
            <a:avLst/>
          </a:prstGeom>
        </p:spPr>
      </p:pic>
    </p:spTree>
    <p:extLst>
      <p:ext uri="{BB962C8B-B14F-4D97-AF65-F5344CB8AC3E}">
        <p14:creationId xmlns:p14="http://schemas.microsoft.com/office/powerpoint/2010/main" val="126674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r>
              <a:rPr lang="en-US" b="1" dirty="0"/>
              <a:t>Multicolumn Grid </a:t>
            </a:r>
          </a:p>
          <a:p>
            <a:r>
              <a:rPr lang="vi-VN" sz="2000" dirty="0"/>
              <a:t>Lưới nhiều cột</a:t>
            </a:r>
            <a:endParaRPr lang="en-US" sz="20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A841F507-7609-BF46-9943-49F6303E2F7D}"/>
              </a:ext>
            </a:extLst>
          </p:cNvPr>
          <p:cNvSpPr/>
          <p:nvPr/>
        </p:nvSpPr>
        <p:spPr>
          <a:xfrm>
            <a:off x="3956842" y="734085"/>
            <a:ext cx="7093527" cy="830997"/>
          </a:xfrm>
          <a:prstGeom prst="rect">
            <a:avLst/>
          </a:prstGeom>
        </p:spPr>
        <p:txBody>
          <a:bodyPr wrap="square">
            <a:spAutoFit/>
          </a:bodyPr>
          <a:lstStyle/>
          <a:p>
            <a:r>
              <a:rPr lang="vi-VN" sz="2400" dirty="0"/>
              <a:t>Khi Margin rộng hơn Guttler, mắt được hướng vào trong và căng thẳng được giảm bớt và ngược lại.</a:t>
            </a:r>
            <a:endParaRPr lang="en-US" sz="2400" dirty="0"/>
          </a:p>
        </p:txBody>
      </p:sp>
      <p:pic>
        <p:nvPicPr>
          <p:cNvPr id="4" name="Picture 3">
            <a:extLst>
              <a:ext uri="{FF2B5EF4-FFF2-40B4-BE49-F238E27FC236}">
                <a16:creationId xmlns:a16="http://schemas.microsoft.com/office/drawing/2014/main" id="{3C3FA2DC-0F53-CB46-BC6F-B3FF99E0E4BE}"/>
              </a:ext>
            </a:extLst>
          </p:cNvPr>
          <p:cNvPicPr>
            <a:picLocks noChangeAspect="1"/>
          </p:cNvPicPr>
          <p:nvPr/>
        </p:nvPicPr>
        <p:blipFill rotWithShape="1">
          <a:blip r:embed="rId2"/>
          <a:srcRect l="-160" t="4524" r="11332" b="5826"/>
          <a:stretch/>
        </p:blipFill>
        <p:spPr>
          <a:xfrm>
            <a:off x="96982" y="2763386"/>
            <a:ext cx="6085574" cy="4094614"/>
          </a:xfrm>
          <a:prstGeom prst="rect">
            <a:avLst/>
          </a:prstGeom>
        </p:spPr>
      </p:pic>
      <p:pic>
        <p:nvPicPr>
          <p:cNvPr id="12" name="Picture 11">
            <a:extLst>
              <a:ext uri="{FF2B5EF4-FFF2-40B4-BE49-F238E27FC236}">
                <a16:creationId xmlns:a16="http://schemas.microsoft.com/office/drawing/2014/main" id="{4F125475-2F3E-9245-A616-FD97D6E51B63}"/>
              </a:ext>
            </a:extLst>
          </p:cNvPr>
          <p:cNvPicPr>
            <a:picLocks noChangeAspect="1"/>
          </p:cNvPicPr>
          <p:nvPr/>
        </p:nvPicPr>
        <p:blipFill>
          <a:blip r:embed="rId3"/>
          <a:stretch>
            <a:fillRect/>
          </a:stretch>
        </p:blipFill>
        <p:spPr>
          <a:xfrm>
            <a:off x="6451006" y="2763386"/>
            <a:ext cx="5638799" cy="4138437"/>
          </a:xfrm>
          <a:prstGeom prst="rect">
            <a:avLst/>
          </a:prstGeom>
        </p:spPr>
      </p:pic>
    </p:spTree>
    <p:extLst>
      <p:ext uri="{BB962C8B-B14F-4D97-AF65-F5344CB8AC3E}">
        <p14:creationId xmlns:p14="http://schemas.microsoft.com/office/powerpoint/2010/main" val="727924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r>
              <a:rPr lang="en-US" b="1" dirty="0"/>
              <a:t>Multicolumn Grid </a:t>
            </a:r>
          </a:p>
          <a:p>
            <a:r>
              <a:rPr lang="vi-VN" sz="2000" dirty="0"/>
              <a:t>Lưới nhiều cột</a:t>
            </a:r>
            <a:endParaRPr lang="en-US" sz="2000" b="1"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C7FDAEB2-8145-BF4A-91C5-B5E21E29523E}"/>
              </a:ext>
            </a:extLst>
          </p:cNvPr>
          <p:cNvSpPr/>
          <p:nvPr/>
        </p:nvSpPr>
        <p:spPr>
          <a:xfrm>
            <a:off x="3784131" y="541397"/>
            <a:ext cx="5561229" cy="1200329"/>
          </a:xfrm>
          <a:prstGeom prst="rect">
            <a:avLst/>
          </a:prstGeom>
        </p:spPr>
        <p:txBody>
          <a:bodyPr wrap="square">
            <a:spAutoFit/>
          </a:bodyPr>
          <a:lstStyle/>
          <a:p>
            <a:r>
              <a:rPr lang="vi-VN" sz="2400" dirty="0"/>
              <a:t>Không có quy tắc, nhưng theo truyền thống nếu kích thước của Guttler là “x” thì Margin thường được đặt là “2x”</a:t>
            </a:r>
            <a:endParaRPr lang="en-US" sz="2400" dirty="0"/>
          </a:p>
        </p:txBody>
      </p:sp>
      <p:pic>
        <p:nvPicPr>
          <p:cNvPr id="4" name="Picture 3">
            <a:extLst>
              <a:ext uri="{FF2B5EF4-FFF2-40B4-BE49-F238E27FC236}">
                <a16:creationId xmlns:a16="http://schemas.microsoft.com/office/drawing/2014/main" id="{75A3825A-8EED-4B4A-BE0B-578530ECD73C}"/>
              </a:ext>
            </a:extLst>
          </p:cNvPr>
          <p:cNvPicPr>
            <a:picLocks noChangeAspect="1"/>
          </p:cNvPicPr>
          <p:nvPr/>
        </p:nvPicPr>
        <p:blipFill>
          <a:blip r:embed="rId2"/>
          <a:stretch>
            <a:fillRect/>
          </a:stretch>
        </p:blipFill>
        <p:spPr>
          <a:xfrm>
            <a:off x="1239982" y="2032000"/>
            <a:ext cx="9652000" cy="4826000"/>
          </a:xfrm>
          <a:prstGeom prst="rect">
            <a:avLst/>
          </a:prstGeom>
        </p:spPr>
      </p:pic>
    </p:spTree>
    <p:extLst>
      <p:ext uri="{BB962C8B-B14F-4D97-AF65-F5344CB8AC3E}">
        <p14:creationId xmlns:p14="http://schemas.microsoft.com/office/powerpoint/2010/main" val="428329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5D24F19-69FE-B047-A1E2-4EE082967347}"/>
              </a:ext>
            </a:extLst>
          </p:cNvPr>
          <p:cNvSpPr/>
          <p:nvPr/>
        </p:nvSpPr>
        <p:spPr>
          <a:xfrm>
            <a:off x="617897" y="1969946"/>
            <a:ext cx="4175776" cy="2308324"/>
          </a:xfrm>
          <a:prstGeom prst="rect">
            <a:avLst/>
          </a:prstGeom>
        </p:spPr>
        <p:txBody>
          <a:bodyPr wrap="square">
            <a:spAutoFit/>
          </a:bodyPr>
          <a:lstStyle/>
          <a:p>
            <a:r>
              <a:rPr lang="vi-VN" sz="2400" dirty="0"/>
              <a:t>Xuất phát từ thiết kế in ấn chúng được sử dụng trong sắp xếp thông tin trên trang giấy. Vào đầu thế kỷ 20, lưới mô-đun bắt đầu được sử dụng trong thiết kế web.</a:t>
            </a:r>
            <a:endParaRPr lang="en-US" sz="2400" dirty="0"/>
          </a:p>
        </p:txBody>
      </p:sp>
      <p:pic>
        <p:nvPicPr>
          <p:cNvPr id="4" name="Picture 3">
            <a:extLst>
              <a:ext uri="{FF2B5EF4-FFF2-40B4-BE49-F238E27FC236}">
                <a16:creationId xmlns:a16="http://schemas.microsoft.com/office/drawing/2014/main" id="{16413083-2C26-E542-B7DE-8DAC6158AD5B}"/>
              </a:ext>
            </a:extLst>
          </p:cNvPr>
          <p:cNvPicPr>
            <a:picLocks noChangeAspect="1"/>
          </p:cNvPicPr>
          <p:nvPr/>
        </p:nvPicPr>
        <p:blipFill>
          <a:blip r:embed="rId2"/>
          <a:stretch>
            <a:fillRect/>
          </a:stretch>
        </p:blipFill>
        <p:spPr>
          <a:xfrm>
            <a:off x="6258214" y="-214855"/>
            <a:ext cx="5504295" cy="7133566"/>
          </a:xfrm>
          <a:prstGeom prst="rect">
            <a:avLst/>
          </a:prstGeom>
        </p:spPr>
      </p:pic>
    </p:spTree>
    <p:extLst>
      <p:ext uri="{BB962C8B-B14F-4D97-AF65-F5344CB8AC3E}">
        <p14:creationId xmlns:p14="http://schemas.microsoft.com/office/powerpoint/2010/main" val="178566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E66CA3A-7761-6040-9ED3-78F7E2959EE9}"/>
              </a:ext>
            </a:extLst>
          </p:cNvPr>
          <p:cNvPicPr>
            <a:picLocks noChangeAspect="1"/>
          </p:cNvPicPr>
          <p:nvPr/>
        </p:nvPicPr>
        <p:blipFill>
          <a:blip r:embed="rId2"/>
          <a:stretch>
            <a:fillRect/>
          </a:stretch>
        </p:blipFill>
        <p:spPr>
          <a:xfrm>
            <a:off x="1738746" y="1823937"/>
            <a:ext cx="8700655" cy="4862924"/>
          </a:xfrm>
          <a:prstGeom prst="rect">
            <a:avLst/>
          </a:prstGeom>
        </p:spPr>
      </p:pic>
    </p:spTree>
    <p:extLst>
      <p:ext uri="{BB962C8B-B14F-4D97-AF65-F5344CB8AC3E}">
        <p14:creationId xmlns:p14="http://schemas.microsoft.com/office/powerpoint/2010/main" val="178210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70AEF7F-C362-8044-9130-C31099F32289}"/>
              </a:ext>
            </a:extLst>
          </p:cNvPr>
          <p:cNvPicPr>
            <a:picLocks noChangeAspect="1"/>
          </p:cNvPicPr>
          <p:nvPr/>
        </p:nvPicPr>
        <p:blipFill>
          <a:blip r:embed="rId2"/>
          <a:stretch>
            <a:fillRect/>
          </a:stretch>
        </p:blipFill>
        <p:spPr>
          <a:xfrm>
            <a:off x="2041618" y="2262434"/>
            <a:ext cx="8148188" cy="4074094"/>
          </a:xfrm>
          <a:prstGeom prst="rect">
            <a:avLst/>
          </a:prstGeom>
        </p:spPr>
      </p:pic>
    </p:spTree>
    <p:extLst>
      <p:ext uri="{BB962C8B-B14F-4D97-AF65-F5344CB8AC3E}">
        <p14:creationId xmlns:p14="http://schemas.microsoft.com/office/powerpoint/2010/main" val="319397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65D24F19-69FE-B047-A1E2-4EE082967347}"/>
              </a:ext>
            </a:extLst>
          </p:cNvPr>
          <p:cNvSpPr/>
          <p:nvPr/>
        </p:nvSpPr>
        <p:spPr>
          <a:xfrm>
            <a:off x="617897" y="1969946"/>
            <a:ext cx="4175776" cy="3046988"/>
          </a:xfrm>
          <a:prstGeom prst="rect">
            <a:avLst/>
          </a:prstGeom>
        </p:spPr>
        <p:txBody>
          <a:bodyPr wrap="square">
            <a:spAutoFit/>
          </a:bodyPr>
          <a:lstStyle/>
          <a:p>
            <a:r>
              <a:rPr lang="vi-VN" sz="2400" dirty="0">
                <a:solidFill>
                  <a:srgbClr val="212121"/>
                </a:solidFill>
                <a:latin typeface="arial" panose="020B0604020202020204" pitchFamily="34" charset="0"/>
              </a:rPr>
              <a:t>Trong khi lưới nhiều cột chia một trang theo chiều dọc, lưới mô-đun chia một trang theo cả chiều dọc và chiều ngang thành các mô-đun. Các cột và hàng và Alley giữa chúng tạo ra một ma trận các ô hoặc mô-đun.</a:t>
            </a:r>
            <a:endParaRPr lang="en-US" sz="2400" dirty="0"/>
          </a:p>
        </p:txBody>
      </p:sp>
      <p:pic>
        <p:nvPicPr>
          <p:cNvPr id="4" name="Picture 3">
            <a:extLst>
              <a:ext uri="{FF2B5EF4-FFF2-40B4-BE49-F238E27FC236}">
                <a16:creationId xmlns:a16="http://schemas.microsoft.com/office/drawing/2014/main" id="{80B3E11F-0774-6946-86F4-9C58A3A912C4}"/>
              </a:ext>
            </a:extLst>
          </p:cNvPr>
          <p:cNvPicPr>
            <a:picLocks noChangeAspect="1"/>
          </p:cNvPicPr>
          <p:nvPr/>
        </p:nvPicPr>
        <p:blipFill>
          <a:blip r:embed="rId2"/>
          <a:stretch>
            <a:fillRect/>
          </a:stretch>
        </p:blipFill>
        <p:spPr>
          <a:xfrm>
            <a:off x="5093854" y="1411193"/>
            <a:ext cx="6460836" cy="4177265"/>
          </a:xfrm>
          <a:prstGeom prst="rect">
            <a:avLst/>
          </a:prstGeom>
        </p:spPr>
      </p:pic>
    </p:spTree>
    <p:extLst>
      <p:ext uri="{BB962C8B-B14F-4D97-AF65-F5344CB8AC3E}">
        <p14:creationId xmlns:p14="http://schemas.microsoft.com/office/powerpoint/2010/main" val="1378533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5711B9-D97B-6443-B3AC-536515893354}"/>
              </a:ext>
            </a:extLst>
          </p:cNvPr>
          <p:cNvPicPr>
            <a:picLocks noChangeAspect="1"/>
          </p:cNvPicPr>
          <p:nvPr/>
        </p:nvPicPr>
        <p:blipFill>
          <a:blip r:embed="rId2"/>
          <a:stretch>
            <a:fillRect/>
          </a:stretch>
        </p:blipFill>
        <p:spPr>
          <a:xfrm>
            <a:off x="2286000" y="685800"/>
            <a:ext cx="7620000" cy="5486400"/>
          </a:xfrm>
          <a:prstGeom prst="rect">
            <a:avLst/>
          </a:prstGeom>
        </p:spPr>
      </p:pic>
    </p:spTree>
    <p:extLst>
      <p:ext uri="{BB962C8B-B14F-4D97-AF65-F5344CB8AC3E}">
        <p14:creationId xmlns:p14="http://schemas.microsoft.com/office/powerpoint/2010/main" val="8520031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F098F040-1D59-0242-93FA-9D163D486926}"/>
              </a:ext>
            </a:extLst>
          </p:cNvPr>
          <p:cNvSpPr/>
          <p:nvPr/>
        </p:nvSpPr>
        <p:spPr>
          <a:xfrm>
            <a:off x="617898" y="2304682"/>
            <a:ext cx="3317288" cy="1569660"/>
          </a:xfrm>
          <a:prstGeom prst="rect">
            <a:avLst/>
          </a:prstGeom>
        </p:spPr>
        <p:txBody>
          <a:bodyPr wrap="square">
            <a:spAutoFit/>
          </a:bodyPr>
          <a:lstStyle/>
          <a:p>
            <a:r>
              <a:rPr lang="vi-VN" sz="2400" dirty="0"/>
              <a:t>Lưới mô-đun giảm khả năng xảy ra lỗi khi di chuyển các phần tử giữa các trang.</a:t>
            </a:r>
            <a:endParaRPr lang="en-US" sz="2400" dirty="0">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F4AE815-A483-3542-9399-6C1E95F84D0F}"/>
              </a:ext>
            </a:extLst>
          </p:cNvPr>
          <p:cNvSpPr/>
          <p:nvPr/>
        </p:nvSpPr>
        <p:spPr>
          <a:xfrm>
            <a:off x="4552945" y="2904846"/>
            <a:ext cx="3401653" cy="1938992"/>
          </a:xfrm>
          <a:prstGeom prst="rect">
            <a:avLst/>
          </a:prstGeom>
        </p:spPr>
        <p:txBody>
          <a:bodyPr wrap="square">
            <a:spAutoFit/>
          </a:bodyPr>
          <a:lstStyle/>
          <a:p>
            <a:r>
              <a:rPr lang="vi-VN" sz="2400" dirty="0"/>
              <a:t>Lưới mô-đun giúp sắp xếp các thành phần dễ dàng (thêm những cái mới và điều chỉnh những cái cũ)</a:t>
            </a:r>
            <a:endParaRPr lang="en-US" sz="2400"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7E71C847-98A3-E34B-A536-922641CF53FC}"/>
              </a:ext>
            </a:extLst>
          </p:cNvPr>
          <p:cNvSpPr/>
          <p:nvPr/>
        </p:nvSpPr>
        <p:spPr>
          <a:xfrm>
            <a:off x="8572357" y="3627296"/>
            <a:ext cx="3124344" cy="1569660"/>
          </a:xfrm>
          <a:prstGeom prst="rect">
            <a:avLst/>
          </a:prstGeom>
        </p:spPr>
        <p:txBody>
          <a:bodyPr wrap="square">
            <a:spAutoFit/>
          </a:bodyPr>
          <a:lstStyle/>
          <a:p>
            <a:r>
              <a:rPr lang="vi-VN" sz="2400" dirty="0"/>
              <a:t>Nó dễ dàng điều hướng thông tin. Nó dễ dàng trong thiết kế adaptive web</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0954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865A94B-59FF-F548-8E44-F6A0257D38BE}"/>
              </a:ext>
            </a:extLst>
          </p:cNvPr>
          <p:cNvPicPr>
            <a:picLocks noChangeAspect="1"/>
          </p:cNvPicPr>
          <p:nvPr/>
        </p:nvPicPr>
        <p:blipFill>
          <a:blip r:embed="rId2"/>
          <a:stretch>
            <a:fillRect/>
          </a:stretch>
        </p:blipFill>
        <p:spPr>
          <a:xfrm>
            <a:off x="0" y="423263"/>
            <a:ext cx="11928581" cy="5993866"/>
          </a:xfrm>
          <a:prstGeom prst="rect">
            <a:avLst/>
          </a:prstGeom>
        </p:spPr>
      </p:pic>
    </p:spTree>
    <p:extLst>
      <p:ext uri="{BB962C8B-B14F-4D97-AF65-F5344CB8AC3E}">
        <p14:creationId xmlns:p14="http://schemas.microsoft.com/office/powerpoint/2010/main" val="440277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87B8EF8-402F-214E-B74D-77574D17D1FD}"/>
              </a:ext>
            </a:extLst>
          </p:cNvPr>
          <p:cNvPicPr>
            <a:picLocks noChangeAspect="1"/>
          </p:cNvPicPr>
          <p:nvPr/>
        </p:nvPicPr>
        <p:blipFill>
          <a:blip r:embed="rId2"/>
          <a:stretch>
            <a:fillRect/>
          </a:stretch>
        </p:blipFill>
        <p:spPr>
          <a:xfrm>
            <a:off x="2533483" y="326570"/>
            <a:ext cx="9764595" cy="6531429"/>
          </a:xfrm>
          <a:prstGeom prst="rect">
            <a:avLst/>
          </a:prstGeom>
        </p:spPr>
      </p:pic>
    </p:spTree>
    <p:extLst>
      <p:ext uri="{BB962C8B-B14F-4D97-AF65-F5344CB8AC3E}">
        <p14:creationId xmlns:p14="http://schemas.microsoft.com/office/powerpoint/2010/main" val="995625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9DE4C31F-670D-514B-89BD-2D34DD73E0BC}"/>
              </a:ext>
            </a:extLst>
          </p:cNvPr>
          <p:cNvPicPr>
            <a:picLocks noChangeAspect="1"/>
          </p:cNvPicPr>
          <p:nvPr/>
        </p:nvPicPr>
        <p:blipFill>
          <a:blip r:embed="rId2"/>
          <a:stretch>
            <a:fillRect/>
          </a:stretch>
        </p:blipFill>
        <p:spPr>
          <a:xfrm>
            <a:off x="3956842" y="316477"/>
            <a:ext cx="7968342" cy="6374674"/>
          </a:xfrm>
          <a:prstGeom prst="rect">
            <a:avLst/>
          </a:prstGeom>
        </p:spPr>
      </p:pic>
    </p:spTree>
    <p:extLst>
      <p:ext uri="{BB962C8B-B14F-4D97-AF65-F5344CB8AC3E}">
        <p14:creationId xmlns:p14="http://schemas.microsoft.com/office/powerpoint/2010/main" val="2966845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E58923C-7056-DF4B-BACC-1C83D74971D3}"/>
              </a:ext>
            </a:extLst>
          </p:cNvPr>
          <p:cNvSpPr/>
          <p:nvPr/>
        </p:nvSpPr>
        <p:spPr>
          <a:xfrm>
            <a:off x="617897" y="4172819"/>
            <a:ext cx="4175776" cy="1569660"/>
          </a:xfrm>
          <a:prstGeom prst="rect">
            <a:avLst/>
          </a:prstGeom>
        </p:spPr>
        <p:txBody>
          <a:bodyPr wrap="square">
            <a:spAutoFit/>
          </a:bodyPr>
          <a:lstStyle/>
          <a:p>
            <a:r>
              <a:rPr lang="vi-VN" sz="2400" dirty="0">
                <a:solidFill>
                  <a:srgbClr val="212121"/>
                </a:solidFill>
                <a:latin typeface="arial" panose="020B0604020202020204" pitchFamily="34" charset="0"/>
              </a:rPr>
              <a:t>Image galleries và shopping carts là 2 trường hợp sử dụng nhiều nhất đến hình thức lưới này.</a:t>
            </a:r>
            <a:endParaRPr lang="en-US" sz="2400" dirty="0"/>
          </a:p>
        </p:txBody>
      </p:sp>
      <p:pic>
        <p:nvPicPr>
          <p:cNvPr id="11" name="Picture 10">
            <a:extLst>
              <a:ext uri="{FF2B5EF4-FFF2-40B4-BE49-F238E27FC236}">
                <a16:creationId xmlns:a16="http://schemas.microsoft.com/office/drawing/2014/main" id="{16FB2103-D667-7440-BE4C-2944A8A9409D}"/>
              </a:ext>
            </a:extLst>
          </p:cNvPr>
          <p:cNvPicPr>
            <a:picLocks noChangeAspect="1"/>
          </p:cNvPicPr>
          <p:nvPr/>
        </p:nvPicPr>
        <p:blipFill>
          <a:blip r:embed="rId2"/>
          <a:stretch>
            <a:fillRect/>
          </a:stretch>
        </p:blipFill>
        <p:spPr>
          <a:xfrm>
            <a:off x="4793673" y="-4890655"/>
            <a:ext cx="7230313" cy="32611732"/>
          </a:xfrm>
          <a:prstGeom prst="rect">
            <a:avLst/>
          </a:prstGeom>
        </p:spPr>
      </p:pic>
    </p:spTree>
    <p:extLst>
      <p:ext uri="{BB962C8B-B14F-4D97-AF65-F5344CB8AC3E}">
        <p14:creationId xmlns:p14="http://schemas.microsoft.com/office/powerpoint/2010/main" val="387329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E58923C-7056-DF4B-BACC-1C83D74971D3}"/>
              </a:ext>
            </a:extLst>
          </p:cNvPr>
          <p:cNvSpPr/>
          <p:nvPr/>
        </p:nvSpPr>
        <p:spPr>
          <a:xfrm>
            <a:off x="617897" y="4172819"/>
            <a:ext cx="4175776" cy="1569660"/>
          </a:xfrm>
          <a:prstGeom prst="rect">
            <a:avLst/>
          </a:prstGeom>
        </p:spPr>
        <p:txBody>
          <a:bodyPr wrap="square">
            <a:spAutoFit/>
          </a:bodyPr>
          <a:lstStyle/>
          <a:p>
            <a:r>
              <a:rPr lang="vi-VN" sz="2400" dirty="0">
                <a:solidFill>
                  <a:srgbClr val="212121"/>
                </a:solidFill>
                <a:latin typeface="arial" panose="020B0604020202020204" pitchFamily="34" charset="0"/>
              </a:rPr>
              <a:t>Image galleries và shopping carts là 2 trường hợp sử dụng nhiều nhất đến hình thức lưới này.</a:t>
            </a:r>
            <a:endParaRPr lang="en-US" sz="2400" dirty="0"/>
          </a:p>
        </p:txBody>
      </p:sp>
      <p:pic>
        <p:nvPicPr>
          <p:cNvPr id="11" name="Picture 10">
            <a:extLst>
              <a:ext uri="{FF2B5EF4-FFF2-40B4-BE49-F238E27FC236}">
                <a16:creationId xmlns:a16="http://schemas.microsoft.com/office/drawing/2014/main" id="{16FB2103-D667-7440-BE4C-2944A8A9409D}"/>
              </a:ext>
            </a:extLst>
          </p:cNvPr>
          <p:cNvPicPr>
            <a:picLocks noChangeAspect="1"/>
          </p:cNvPicPr>
          <p:nvPr/>
        </p:nvPicPr>
        <p:blipFill>
          <a:blip r:embed="rId2"/>
          <a:stretch>
            <a:fillRect/>
          </a:stretch>
        </p:blipFill>
        <p:spPr>
          <a:xfrm>
            <a:off x="4793673" y="-14769985"/>
            <a:ext cx="7230313" cy="32611732"/>
          </a:xfrm>
          <a:prstGeom prst="rect">
            <a:avLst/>
          </a:prstGeom>
        </p:spPr>
      </p:pic>
    </p:spTree>
    <p:extLst>
      <p:ext uri="{BB962C8B-B14F-4D97-AF65-F5344CB8AC3E}">
        <p14:creationId xmlns:p14="http://schemas.microsoft.com/office/powerpoint/2010/main" val="50960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E58923C-7056-DF4B-BACC-1C83D74971D3}"/>
              </a:ext>
            </a:extLst>
          </p:cNvPr>
          <p:cNvSpPr/>
          <p:nvPr/>
        </p:nvSpPr>
        <p:spPr>
          <a:xfrm>
            <a:off x="617897" y="1969946"/>
            <a:ext cx="3898685" cy="1938992"/>
          </a:xfrm>
          <a:prstGeom prst="rect">
            <a:avLst/>
          </a:prstGeom>
        </p:spPr>
        <p:txBody>
          <a:bodyPr wrap="square">
            <a:spAutoFit/>
          </a:bodyPr>
          <a:lstStyle/>
          <a:p>
            <a:r>
              <a:rPr lang="vi-VN" sz="2400" dirty="0"/>
              <a:t>Lưới mô-đun cung cấp các định dạng linh hoạt cho các trang và cho phép bạn tạo một hệ thống phân cấp phức tạp. </a:t>
            </a:r>
          </a:p>
        </p:txBody>
      </p:sp>
      <p:pic>
        <p:nvPicPr>
          <p:cNvPr id="4" name="Picture 3">
            <a:extLst>
              <a:ext uri="{FF2B5EF4-FFF2-40B4-BE49-F238E27FC236}">
                <a16:creationId xmlns:a16="http://schemas.microsoft.com/office/drawing/2014/main" id="{80E3AFAE-98A9-BF42-80EC-90BC42B4227D}"/>
              </a:ext>
            </a:extLst>
          </p:cNvPr>
          <p:cNvPicPr>
            <a:picLocks noChangeAspect="1"/>
          </p:cNvPicPr>
          <p:nvPr/>
        </p:nvPicPr>
        <p:blipFill>
          <a:blip r:embed="rId2"/>
          <a:stretch>
            <a:fillRect/>
          </a:stretch>
        </p:blipFill>
        <p:spPr>
          <a:xfrm>
            <a:off x="4793673" y="872630"/>
            <a:ext cx="7134729" cy="5098679"/>
          </a:xfrm>
          <a:prstGeom prst="rect">
            <a:avLst/>
          </a:prstGeom>
        </p:spPr>
      </p:pic>
    </p:spTree>
    <p:extLst>
      <p:ext uri="{BB962C8B-B14F-4D97-AF65-F5344CB8AC3E}">
        <p14:creationId xmlns:p14="http://schemas.microsoft.com/office/powerpoint/2010/main" val="331700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31752"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E58923C-7056-DF4B-BACC-1C83D74971D3}"/>
              </a:ext>
            </a:extLst>
          </p:cNvPr>
          <p:cNvSpPr/>
          <p:nvPr/>
        </p:nvSpPr>
        <p:spPr>
          <a:xfrm>
            <a:off x="617897" y="1969946"/>
            <a:ext cx="4175776" cy="1938992"/>
          </a:xfrm>
          <a:prstGeom prst="rect">
            <a:avLst/>
          </a:prstGeom>
        </p:spPr>
        <p:txBody>
          <a:bodyPr wrap="square">
            <a:spAutoFit/>
          </a:bodyPr>
          <a:lstStyle/>
          <a:p>
            <a:r>
              <a:rPr lang="vi-VN" sz="2400" dirty="0"/>
              <a:t>Mỗi mô-đun trong lưới có thể chứa một khối thông tin nhỏ hoặc các mô-đun liền kề có thể được kết hợp để tạo thành các khối.</a:t>
            </a:r>
            <a:endParaRPr lang="en-US" sz="2400" dirty="0"/>
          </a:p>
        </p:txBody>
      </p:sp>
      <p:pic>
        <p:nvPicPr>
          <p:cNvPr id="6" name="Picture 5">
            <a:extLst>
              <a:ext uri="{FF2B5EF4-FFF2-40B4-BE49-F238E27FC236}">
                <a16:creationId xmlns:a16="http://schemas.microsoft.com/office/drawing/2014/main" id="{7AE50D5D-DC02-3A4B-8823-8E3EC9810FA0}"/>
              </a:ext>
            </a:extLst>
          </p:cNvPr>
          <p:cNvPicPr>
            <a:picLocks noChangeAspect="1"/>
          </p:cNvPicPr>
          <p:nvPr/>
        </p:nvPicPr>
        <p:blipFill rotWithShape="1">
          <a:blip r:embed="rId2"/>
          <a:srcRect l="24691" r="24400"/>
          <a:stretch/>
        </p:blipFill>
        <p:spPr>
          <a:xfrm>
            <a:off x="6026727" y="12700"/>
            <a:ext cx="4849092" cy="6832600"/>
          </a:xfrm>
          <a:prstGeom prst="rect">
            <a:avLst/>
          </a:prstGeom>
        </p:spPr>
      </p:pic>
    </p:spTree>
    <p:extLst>
      <p:ext uri="{BB962C8B-B14F-4D97-AF65-F5344CB8AC3E}">
        <p14:creationId xmlns:p14="http://schemas.microsoft.com/office/powerpoint/2010/main" val="2479578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Modular Grids</a:t>
            </a:r>
          </a:p>
          <a:p>
            <a:r>
              <a:rPr lang="vi-VN" sz="2000" dirty="0"/>
              <a:t>Lưới Mô-đun</a:t>
            </a:r>
            <a:endParaRPr lang="en-US"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83C1494-F2EA-5643-9966-680CE9602071}"/>
              </a:ext>
            </a:extLst>
          </p:cNvPr>
          <p:cNvPicPr>
            <a:picLocks noChangeAspect="1"/>
          </p:cNvPicPr>
          <p:nvPr/>
        </p:nvPicPr>
        <p:blipFill>
          <a:blip r:embed="rId2"/>
          <a:stretch>
            <a:fillRect/>
          </a:stretch>
        </p:blipFill>
        <p:spPr>
          <a:xfrm>
            <a:off x="4264741" y="0"/>
            <a:ext cx="7541789" cy="6858000"/>
          </a:xfrm>
          <a:prstGeom prst="rect">
            <a:avLst/>
          </a:prstGeom>
        </p:spPr>
      </p:pic>
    </p:spTree>
    <p:extLst>
      <p:ext uri="{BB962C8B-B14F-4D97-AF65-F5344CB8AC3E}">
        <p14:creationId xmlns:p14="http://schemas.microsoft.com/office/powerpoint/2010/main" val="230216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Hierarchical Grids</a:t>
            </a:r>
          </a:p>
          <a:p>
            <a:r>
              <a:rPr lang="vi-VN" sz="2000" dirty="0"/>
              <a:t>Lưới phân cấp</a:t>
            </a:r>
            <a:endParaRPr lang="en-US" sz="20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E58923C-7056-DF4B-BACC-1C83D74971D3}"/>
              </a:ext>
            </a:extLst>
          </p:cNvPr>
          <p:cNvSpPr/>
          <p:nvPr/>
        </p:nvSpPr>
        <p:spPr>
          <a:xfrm>
            <a:off x="617897" y="1969945"/>
            <a:ext cx="3413776" cy="2677656"/>
          </a:xfrm>
          <a:prstGeom prst="rect">
            <a:avLst/>
          </a:prstGeom>
        </p:spPr>
        <p:txBody>
          <a:bodyPr wrap="square">
            <a:spAutoFit/>
          </a:bodyPr>
          <a:lstStyle/>
          <a:p>
            <a:r>
              <a:rPr lang="vi-VN" sz="2400" dirty="0"/>
              <a:t>Là loại được ứng dụng nhiều nhất cho thiết kế web, dựa vào </a:t>
            </a:r>
            <a:r>
              <a:rPr lang="vi-VN" sz="2400" b="1" dirty="0"/>
              <a:t>vị trí trực quan của các thành phần của web</a:t>
            </a:r>
            <a:r>
              <a:rPr lang="vi-VN" sz="2400" dirty="0"/>
              <a:t>, phù hợp với nhu cầu của thông tin đưa ra.</a:t>
            </a:r>
            <a:endParaRPr lang="en-US" sz="2400" dirty="0"/>
          </a:p>
        </p:txBody>
      </p:sp>
      <p:pic>
        <p:nvPicPr>
          <p:cNvPr id="4" name="Picture 3">
            <a:extLst>
              <a:ext uri="{FF2B5EF4-FFF2-40B4-BE49-F238E27FC236}">
                <a16:creationId xmlns:a16="http://schemas.microsoft.com/office/drawing/2014/main" id="{003DF4E8-3F5F-8942-A3AB-735FE069CF8B}"/>
              </a:ext>
            </a:extLst>
          </p:cNvPr>
          <p:cNvPicPr>
            <a:picLocks noChangeAspect="1"/>
          </p:cNvPicPr>
          <p:nvPr/>
        </p:nvPicPr>
        <p:blipFill>
          <a:blip r:embed="rId2"/>
          <a:stretch>
            <a:fillRect/>
          </a:stretch>
        </p:blipFill>
        <p:spPr>
          <a:xfrm>
            <a:off x="4713143" y="0"/>
            <a:ext cx="7143750" cy="6858000"/>
          </a:xfrm>
          <a:prstGeom prst="rect">
            <a:avLst/>
          </a:prstGeom>
        </p:spPr>
      </p:pic>
    </p:spTree>
    <p:extLst>
      <p:ext uri="{BB962C8B-B14F-4D97-AF65-F5344CB8AC3E}">
        <p14:creationId xmlns:p14="http://schemas.microsoft.com/office/powerpoint/2010/main" val="161991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3013D9-4BF9-2747-B634-FA2531FC774E}"/>
              </a:ext>
            </a:extLst>
          </p:cNvPr>
          <p:cNvPicPr>
            <a:picLocks noChangeAspect="1"/>
          </p:cNvPicPr>
          <p:nvPr/>
        </p:nvPicPr>
        <p:blipFill>
          <a:blip r:embed="rId2"/>
          <a:stretch>
            <a:fillRect/>
          </a:stretch>
        </p:blipFill>
        <p:spPr>
          <a:xfrm>
            <a:off x="2244436" y="540327"/>
            <a:ext cx="7703128" cy="5777346"/>
          </a:xfrm>
          <a:prstGeom prst="rect">
            <a:avLst/>
          </a:prstGeom>
        </p:spPr>
      </p:pic>
    </p:spTree>
    <p:extLst>
      <p:ext uri="{BB962C8B-B14F-4D97-AF65-F5344CB8AC3E}">
        <p14:creationId xmlns:p14="http://schemas.microsoft.com/office/powerpoint/2010/main" val="16176267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Hierarchical Grids</a:t>
            </a:r>
          </a:p>
          <a:p>
            <a:r>
              <a:rPr lang="vi-VN" sz="2000" dirty="0"/>
              <a:t>Lưới phân cấp</a:t>
            </a:r>
            <a:endParaRPr lang="en-US" sz="2000" b="1"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EE58923C-7056-DF4B-BACC-1C83D74971D3}"/>
              </a:ext>
            </a:extLst>
          </p:cNvPr>
          <p:cNvSpPr/>
          <p:nvPr/>
        </p:nvSpPr>
        <p:spPr>
          <a:xfrm>
            <a:off x="617897" y="1969945"/>
            <a:ext cx="3192103" cy="3416320"/>
          </a:xfrm>
          <a:prstGeom prst="rect">
            <a:avLst/>
          </a:prstGeom>
        </p:spPr>
        <p:txBody>
          <a:bodyPr wrap="square">
            <a:spAutoFit/>
          </a:bodyPr>
          <a:lstStyle/>
          <a:p>
            <a:r>
              <a:rPr lang="vi-VN" sz="2400" dirty="0"/>
              <a:t>Mục đích của thiết kế lưới phân cấp là </a:t>
            </a:r>
            <a:r>
              <a:rPr lang="vi-VN" sz="2400" b="1" dirty="0"/>
              <a:t>tổ chức các yếu tố theo thứ tự quan trọng</a:t>
            </a:r>
            <a:r>
              <a:rPr lang="vi-VN" sz="2400" dirty="0"/>
              <a:t>. Nó vẫn được gọi là lưới vì các mô-đun vẫn được thiết lập bên trong lưới bản thảo đo được.</a:t>
            </a:r>
            <a:endParaRPr lang="en-US" sz="2400" dirty="0"/>
          </a:p>
        </p:txBody>
      </p:sp>
      <p:pic>
        <p:nvPicPr>
          <p:cNvPr id="8" name="Picture 7">
            <a:extLst>
              <a:ext uri="{FF2B5EF4-FFF2-40B4-BE49-F238E27FC236}">
                <a16:creationId xmlns:a16="http://schemas.microsoft.com/office/drawing/2014/main" id="{CCC96DA6-98CA-2D42-9368-35C0EA2EFB90}"/>
              </a:ext>
            </a:extLst>
          </p:cNvPr>
          <p:cNvPicPr>
            <a:picLocks noChangeAspect="1"/>
          </p:cNvPicPr>
          <p:nvPr/>
        </p:nvPicPr>
        <p:blipFill>
          <a:blip r:embed="rId2"/>
          <a:stretch>
            <a:fillRect/>
          </a:stretch>
        </p:blipFill>
        <p:spPr>
          <a:xfrm>
            <a:off x="3956842" y="1052945"/>
            <a:ext cx="8236893" cy="5304559"/>
          </a:xfrm>
          <a:prstGeom prst="rect">
            <a:avLst/>
          </a:prstGeom>
        </p:spPr>
      </p:pic>
    </p:spTree>
    <p:extLst>
      <p:ext uri="{BB962C8B-B14F-4D97-AF65-F5344CB8AC3E}">
        <p14:creationId xmlns:p14="http://schemas.microsoft.com/office/powerpoint/2010/main" val="245130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Hierarchical Grids</a:t>
            </a:r>
          </a:p>
          <a:p>
            <a:r>
              <a:rPr lang="vi-VN" sz="2000" dirty="0"/>
              <a:t>Lưới phân cấp</a:t>
            </a:r>
            <a:endParaRPr lang="en-US" sz="2000"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62439A97-977B-9246-A192-08B838CFA1DD}"/>
              </a:ext>
            </a:extLst>
          </p:cNvPr>
          <p:cNvSpPr/>
          <p:nvPr/>
        </p:nvSpPr>
        <p:spPr>
          <a:xfrm>
            <a:off x="617897" y="1969945"/>
            <a:ext cx="3192103" cy="3785652"/>
          </a:xfrm>
          <a:prstGeom prst="rect">
            <a:avLst/>
          </a:prstGeom>
        </p:spPr>
        <p:txBody>
          <a:bodyPr wrap="square">
            <a:spAutoFit/>
          </a:bodyPr>
          <a:lstStyle/>
          <a:p>
            <a:r>
              <a:rPr lang="vi-VN" sz="2400" dirty="0"/>
              <a:t>Chúng có thể được coi là lưới hữu cơ lỏng lẻo. Sự phát triển thường bắt đầu bằng cách đặt các yếu tố thiết kế một cách tự nhiên. Sau đó, một cấu trúc hợp lý để phối hợp các yếu tố đó được xác định.</a:t>
            </a:r>
            <a:endParaRPr lang="en-US" sz="2400" dirty="0"/>
          </a:p>
        </p:txBody>
      </p:sp>
      <p:pic>
        <p:nvPicPr>
          <p:cNvPr id="4" name="Picture 3">
            <a:extLst>
              <a:ext uri="{FF2B5EF4-FFF2-40B4-BE49-F238E27FC236}">
                <a16:creationId xmlns:a16="http://schemas.microsoft.com/office/drawing/2014/main" id="{538E0869-4017-C64F-9C21-8A5F87A7118E}"/>
              </a:ext>
            </a:extLst>
          </p:cNvPr>
          <p:cNvPicPr>
            <a:picLocks noChangeAspect="1"/>
          </p:cNvPicPr>
          <p:nvPr/>
        </p:nvPicPr>
        <p:blipFill>
          <a:blip r:embed="rId2"/>
          <a:stretch>
            <a:fillRect/>
          </a:stretch>
        </p:blipFill>
        <p:spPr>
          <a:xfrm>
            <a:off x="4909319" y="0"/>
            <a:ext cx="7266755" cy="6858000"/>
          </a:xfrm>
          <a:prstGeom prst="rect">
            <a:avLst/>
          </a:prstGeom>
        </p:spPr>
      </p:pic>
    </p:spTree>
    <p:extLst>
      <p:ext uri="{BB962C8B-B14F-4D97-AF65-F5344CB8AC3E}">
        <p14:creationId xmlns:p14="http://schemas.microsoft.com/office/powerpoint/2010/main" val="2098552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Hierarchical Grids</a:t>
            </a:r>
          </a:p>
          <a:p>
            <a:r>
              <a:rPr lang="vi-VN" sz="2000" dirty="0"/>
              <a:t>Lưới phân cấp</a:t>
            </a:r>
            <a:endParaRPr lang="en-US" sz="20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B23D059-9890-414C-94D4-DBA8822D4FCD}"/>
              </a:ext>
            </a:extLst>
          </p:cNvPr>
          <p:cNvSpPr/>
          <p:nvPr/>
        </p:nvSpPr>
        <p:spPr>
          <a:xfrm>
            <a:off x="617897" y="1969945"/>
            <a:ext cx="3192103" cy="3046988"/>
          </a:xfrm>
          <a:prstGeom prst="rect">
            <a:avLst/>
          </a:prstGeom>
        </p:spPr>
        <p:txBody>
          <a:bodyPr wrap="square">
            <a:spAutoFit/>
          </a:bodyPr>
          <a:lstStyle/>
          <a:p>
            <a:r>
              <a:rPr lang="vi-VN" sz="2400" dirty="0"/>
              <a:t>Trong lưới phân cấp, </a:t>
            </a:r>
            <a:r>
              <a:rPr lang="vi-VN" sz="2400" b="1" dirty="0"/>
              <a:t>tỷ lệ tùy chỉnh </a:t>
            </a:r>
            <a:r>
              <a:rPr lang="vi-VN" sz="2400" dirty="0"/>
              <a:t>thay vì các khoảng lặp lại thường xuyên như lưới mô-đun. Độ rộng cột có xu hướng thay đổi tùy theo vị trí của dòng chảy thông tin.</a:t>
            </a:r>
            <a:endParaRPr lang="en-US" sz="2400" dirty="0"/>
          </a:p>
        </p:txBody>
      </p:sp>
      <p:pic>
        <p:nvPicPr>
          <p:cNvPr id="8" name="Picture 7">
            <a:extLst>
              <a:ext uri="{FF2B5EF4-FFF2-40B4-BE49-F238E27FC236}">
                <a16:creationId xmlns:a16="http://schemas.microsoft.com/office/drawing/2014/main" id="{B3D0AC0C-E283-A242-9CA8-DA7CD40AE1E1}"/>
              </a:ext>
            </a:extLst>
          </p:cNvPr>
          <p:cNvPicPr>
            <a:picLocks noChangeAspect="1"/>
          </p:cNvPicPr>
          <p:nvPr/>
        </p:nvPicPr>
        <p:blipFill>
          <a:blip r:embed="rId2"/>
          <a:stretch>
            <a:fillRect/>
          </a:stretch>
        </p:blipFill>
        <p:spPr>
          <a:xfrm>
            <a:off x="3810000" y="342900"/>
            <a:ext cx="8128000" cy="6172200"/>
          </a:xfrm>
          <a:prstGeom prst="rect">
            <a:avLst/>
          </a:prstGeom>
        </p:spPr>
      </p:pic>
    </p:spTree>
    <p:extLst>
      <p:ext uri="{BB962C8B-B14F-4D97-AF65-F5344CB8AC3E}">
        <p14:creationId xmlns:p14="http://schemas.microsoft.com/office/powerpoint/2010/main" val="1510273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77492" cy="10898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677108"/>
          </a:xfrm>
          <a:prstGeom prst="rect">
            <a:avLst/>
          </a:prstGeom>
          <a:noFill/>
        </p:spPr>
        <p:txBody>
          <a:bodyPr wrap="square" rtlCol="0">
            <a:spAutoFit/>
          </a:bodyPr>
          <a:lstStyle/>
          <a:p>
            <a:pPr fontAlgn="base"/>
            <a:r>
              <a:rPr lang="en-US" b="1" dirty="0"/>
              <a:t>Hierarchical Grids</a:t>
            </a:r>
          </a:p>
          <a:p>
            <a:r>
              <a:rPr lang="vi-VN" sz="2000" dirty="0"/>
              <a:t>Lưới phân cấp</a:t>
            </a:r>
            <a:endParaRPr lang="en-US" sz="2000" b="1"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A3DD964-0DB6-8540-8B42-D34F6348DC1B}"/>
              </a:ext>
            </a:extLst>
          </p:cNvPr>
          <p:cNvPicPr>
            <a:picLocks noChangeAspect="1"/>
          </p:cNvPicPr>
          <p:nvPr/>
        </p:nvPicPr>
        <p:blipFill>
          <a:blip r:embed="rId2"/>
          <a:stretch>
            <a:fillRect/>
          </a:stretch>
        </p:blipFill>
        <p:spPr>
          <a:xfrm>
            <a:off x="4605992" y="0"/>
            <a:ext cx="6311043" cy="6858000"/>
          </a:xfrm>
          <a:prstGeom prst="rect">
            <a:avLst/>
          </a:prstGeom>
        </p:spPr>
      </p:pic>
    </p:spTree>
    <p:extLst>
      <p:ext uri="{BB962C8B-B14F-4D97-AF65-F5344CB8AC3E}">
        <p14:creationId xmlns:p14="http://schemas.microsoft.com/office/powerpoint/2010/main" val="201769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0D0B62-F7FE-A549-A24C-8EF697385228}"/>
              </a:ext>
            </a:extLst>
          </p:cNvPr>
          <p:cNvSpPr/>
          <p:nvPr/>
        </p:nvSpPr>
        <p:spPr>
          <a:xfrm>
            <a:off x="0" y="586548"/>
            <a:ext cx="3435927" cy="7434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9E7ACD1-BE4E-1A4E-A3B3-97BDEBD64777}"/>
              </a:ext>
            </a:extLst>
          </p:cNvPr>
          <p:cNvSpPr txBox="1"/>
          <p:nvPr/>
        </p:nvSpPr>
        <p:spPr>
          <a:xfrm>
            <a:off x="617897" y="734085"/>
            <a:ext cx="2721048" cy="369332"/>
          </a:xfrm>
          <a:prstGeom prst="rect">
            <a:avLst/>
          </a:prstGeom>
          <a:noFill/>
        </p:spPr>
        <p:txBody>
          <a:bodyPr wrap="square" rtlCol="0">
            <a:spAutoFit/>
          </a:bodyPr>
          <a:lstStyle/>
          <a:p>
            <a:pPr fontAlgn="base"/>
            <a:r>
              <a:rPr lang="vi-VN" b="1" dirty="0"/>
              <a:t>Tổng kết</a:t>
            </a:r>
            <a:endParaRPr lang="en-US" sz="2000" b="1" dirty="0">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9B23D059-9890-414C-94D4-DBA8822D4FCD}"/>
              </a:ext>
            </a:extLst>
          </p:cNvPr>
          <p:cNvSpPr/>
          <p:nvPr/>
        </p:nvSpPr>
        <p:spPr>
          <a:xfrm>
            <a:off x="617897" y="1477573"/>
            <a:ext cx="11047630" cy="5262979"/>
          </a:xfrm>
          <a:prstGeom prst="rect">
            <a:avLst/>
          </a:prstGeom>
        </p:spPr>
        <p:txBody>
          <a:bodyPr wrap="square">
            <a:spAutoFit/>
          </a:bodyPr>
          <a:lstStyle/>
          <a:p>
            <a:r>
              <a:rPr lang="vi-VN" sz="2400" b="1" dirty="0"/>
              <a:t>Các lưới bản thảo </a:t>
            </a:r>
            <a:r>
              <a:rPr lang="vi-VN" sz="2400" dirty="0"/>
              <a:t>- là đơn giản nhất và chúng hoạt động tốt khi trình bày các khối văn bản hoặc hình ảnh lớn liên tục. </a:t>
            </a:r>
          </a:p>
          <a:p>
            <a:endParaRPr lang="vi-VN" sz="2400" dirty="0"/>
          </a:p>
          <a:p>
            <a:r>
              <a:rPr lang="vi-VN" sz="2400" b="1" dirty="0"/>
              <a:t>Các lưới cột </a:t>
            </a:r>
            <a:r>
              <a:rPr lang="vi-VN" sz="2400" dirty="0"/>
              <a:t>- hoạt động tốt khi thông tin được trình bày không liên tục và các loại thông tin khác nhau có thể được đặt trong các cột khác nhau.</a:t>
            </a:r>
          </a:p>
          <a:p>
            <a:endParaRPr lang="vi-VN" sz="2400" dirty="0"/>
          </a:p>
          <a:p>
            <a:r>
              <a:rPr lang="vi-VN" sz="2400" b="1" dirty="0"/>
              <a:t>Các lưới mô-đun </a:t>
            </a:r>
            <a:r>
              <a:rPr lang="vi-VN" sz="2400" dirty="0"/>
              <a:t>- hoạt động tốt nhất cho các vấn đề phức tạp hơn, khi trình bày dạng cột không đáp ứng được tính linh hoạt. Nó kết hợp được việc giới thiệu không gian ngang giữa các khối nội dung.</a:t>
            </a:r>
          </a:p>
          <a:p>
            <a:endParaRPr lang="vi-VN" sz="2400" b="1" dirty="0"/>
          </a:p>
          <a:p>
            <a:r>
              <a:rPr lang="vi-VN" sz="2400" b="1" dirty="0"/>
              <a:t>Các lưới phân cấp </a:t>
            </a:r>
            <a:r>
              <a:rPr lang="vi-VN" sz="2400" dirty="0"/>
              <a:t>- có thể được sử dụng khi không có lưới nào ở trên giải quyết được vấn đề. Chúng có xu hướng được tạo ra một cách linh hoạt bằng cách trước tiên đặt các yếu tố thiết kế trên trang và sau đó tìm một cấu trúc hợp lý để trình bày các yếu tố đó.</a:t>
            </a:r>
            <a:endParaRPr lang="en-US" sz="2400" dirty="0"/>
          </a:p>
        </p:txBody>
      </p:sp>
    </p:spTree>
    <p:extLst>
      <p:ext uri="{BB962C8B-B14F-4D97-AF65-F5344CB8AC3E}">
        <p14:creationId xmlns:p14="http://schemas.microsoft.com/office/powerpoint/2010/main" val="168550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EBF716-52A6-9B4D-9A55-43F1D656C1D0}"/>
              </a:ext>
            </a:extLst>
          </p:cNvPr>
          <p:cNvPicPr>
            <a:picLocks noChangeAspect="1"/>
          </p:cNvPicPr>
          <p:nvPr/>
        </p:nvPicPr>
        <p:blipFill>
          <a:blip r:embed="rId2"/>
          <a:stretch>
            <a:fillRect/>
          </a:stretch>
        </p:blipFill>
        <p:spPr>
          <a:xfrm>
            <a:off x="1112979" y="-1"/>
            <a:ext cx="9956803" cy="6869237"/>
          </a:xfrm>
          <a:prstGeom prst="rect">
            <a:avLst/>
          </a:prstGeom>
        </p:spPr>
      </p:pic>
    </p:spTree>
    <p:extLst>
      <p:ext uri="{BB962C8B-B14F-4D97-AF65-F5344CB8AC3E}">
        <p14:creationId xmlns:p14="http://schemas.microsoft.com/office/powerpoint/2010/main" val="1631913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F6C8B8-CAEC-A646-82BD-BCC3FE82C819}"/>
              </a:ext>
            </a:extLst>
          </p:cNvPr>
          <p:cNvPicPr>
            <a:picLocks noChangeAspect="1"/>
          </p:cNvPicPr>
          <p:nvPr/>
        </p:nvPicPr>
        <p:blipFill>
          <a:blip r:embed="rId2"/>
          <a:stretch>
            <a:fillRect/>
          </a:stretch>
        </p:blipFill>
        <p:spPr>
          <a:xfrm>
            <a:off x="1676399" y="207818"/>
            <a:ext cx="8866910" cy="6650182"/>
          </a:xfrm>
          <a:prstGeom prst="rect">
            <a:avLst/>
          </a:prstGeom>
        </p:spPr>
      </p:pic>
    </p:spTree>
    <p:extLst>
      <p:ext uri="{BB962C8B-B14F-4D97-AF65-F5344CB8AC3E}">
        <p14:creationId xmlns:p14="http://schemas.microsoft.com/office/powerpoint/2010/main" val="2952657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1FAFDE-3DC0-4D4E-9CE8-3C5B5B4B9C9D}"/>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2199379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B622DC-FEA7-7645-945E-1161D2EDC4EE}"/>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29705554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2044</TotalTime>
  <Words>1390</Words>
  <Application>Microsoft Macintosh PowerPoint</Application>
  <PresentationFormat>Widescreen</PresentationFormat>
  <Paragraphs>122</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85</cp:revision>
  <dcterms:created xsi:type="dcterms:W3CDTF">2018-09-06T07:28:49Z</dcterms:created>
  <dcterms:modified xsi:type="dcterms:W3CDTF">2020-06-12T08:30:50Z</dcterms:modified>
</cp:coreProperties>
</file>